
<file path=[Content_Types].xml><?xml version="1.0" encoding="utf-8"?>
<Types xmlns="http://schemas.openxmlformats.org/package/2006/content-types">
  <Default Extension="xml" ContentType="application/xml"/>
  <Default Extension="jpeg" ContentType="image/jpeg"/>
  <Default Extension="wdp" ContentType="image/vnd.ms-photo"/>
  <Default Extension="jp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7.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60" r:id="rId3"/>
    <p:sldId id="285" r:id="rId4"/>
    <p:sldId id="257" r:id="rId5"/>
    <p:sldId id="259" r:id="rId6"/>
    <p:sldId id="286" r:id="rId7"/>
    <p:sldId id="262" r:id="rId8"/>
    <p:sldId id="265" r:id="rId9"/>
    <p:sldId id="292" r:id="rId10"/>
    <p:sldId id="288" r:id="rId11"/>
    <p:sldId id="282" r:id="rId12"/>
    <p:sldId id="278" r:id="rId13"/>
    <p:sldId id="279" r:id="rId14"/>
    <p:sldId id="289" r:id="rId15"/>
    <p:sldId id="290" r:id="rId16"/>
    <p:sldId id="263" r:id="rId17"/>
    <p:sldId id="293" r:id="rId18"/>
    <p:sldId id="294" r:id="rId19"/>
    <p:sldId id="296" r:id="rId20"/>
  </p:sldIdLst>
  <p:sldSz cx="12192000" cy="6858000"/>
  <p:notesSz cx="6735763" cy="98663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36A"/>
    <a:srgbClr val="BCBCBC"/>
    <a:srgbClr val="7BF2F7"/>
    <a:srgbClr val="ACACAC"/>
    <a:srgbClr val="58B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1" autoAdjust="0"/>
    <p:restoredTop sz="79217"/>
  </p:normalViewPr>
  <p:slideViewPr>
    <p:cSldViewPr snapToGrid="0">
      <p:cViewPr>
        <p:scale>
          <a:sx n="80" d="100"/>
          <a:sy n="80" d="100"/>
        </p:scale>
        <p:origin x="1112" y="80"/>
      </p:cViewPr>
      <p:guideLst>
        <p:guide orient="horz" pos="2160"/>
        <p:guide pos="3840"/>
      </p:guideLst>
    </p:cSldViewPr>
  </p:slideViewPr>
  <p:outlineViewPr>
    <p:cViewPr>
      <p:scale>
        <a:sx n="33" d="100"/>
        <a:sy n="33" d="100"/>
      </p:scale>
      <p:origin x="0" y="-5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zhaokui\Desktop\all.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Volumes\U&#30424;\&#22825;&#27744;&#31572;&#36777;\plot.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Volumes\U&#30424;\&#22825;&#27744;&#31572;&#36777;\plo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zhaokui\Desktop\aps_recent.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96272026712459"/>
          <c:y val="0.0409155973925042"/>
          <c:w val="0.817655001461948"/>
          <c:h val="0.918168805214992"/>
        </c:manualLayout>
      </c:layout>
      <c:lineChart>
        <c:grouping val="standard"/>
        <c:varyColors val="0"/>
        <c:ser>
          <c:idx val="1"/>
          <c:order val="0"/>
          <c:tx>
            <c:v>真实值</c:v>
          </c:tx>
          <c:spPr>
            <a:ln w="38100" cap="rnd">
              <a:solidFill>
                <a:schemeClr val="accent2">
                  <a:lumMod val="75000"/>
                </a:schemeClr>
              </a:solidFill>
              <a:round/>
            </a:ln>
            <a:effectLst/>
          </c:spPr>
          <c:marker>
            <c:symbol val="none"/>
          </c:marker>
          <c:cat>
            <c:strRef>
              <c:f>Sheet1!$A$3:$A$16</c:f>
              <c:strCache>
                <c:ptCount val="14"/>
                <c:pt idx="0">
                  <c:v>2016-09-12</c:v>
                </c:pt>
                <c:pt idx="1">
                  <c:v>2016-09-13</c:v>
                </c:pt>
                <c:pt idx="2">
                  <c:v>2016-09-14</c:v>
                </c:pt>
                <c:pt idx="3">
                  <c:v>2016-09-15</c:v>
                </c:pt>
                <c:pt idx="4">
                  <c:v>2016-09-16</c:v>
                </c:pt>
                <c:pt idx="5">
                  <c:v>2016-09-17</c:v>
                </c:pt>
                <c:pt idx="6">
                  <c:v>2016-09-18</c:v>
                </c:pt>
                <c:pt idx="7">
                  <c:v>2016-09-19</c:v>
                </c:pt>
                <c:pt idx="8">
                  <c:v>2016-09-20</c:v>
                </c:pt>
                <c:pt idx="9">
                  <c:v>2016-09-21</c:v>
                </c:pt>
                <c:pt idx="10">
                  <c:v>2016-09-22</c:v>
                </c:pt>
                <c:pt idx="11">
                  <c:v>2016-09-23</c:v>
                </c:pt>
                <c:pt idx="12">
                  <c:v>2016-09-24</c:v>
                </c:pt>
                <c:pt idx="13">
                  <c:v>2016-09-25</c:v>
                </c:pt>
              </c:strCache>
            </c:strRef>
          </c:cat>
          <c:val>
            <c:numRef>
              <c:f>Sheet1!$D$3:$D$16</c:f>
              <c:numCache>
                <c:formatCode>General</c:formatCode>
                <c:ptCount val="14"/>
                <c:pt idx="0">
                  <c:v>16.5</c:v>
                </c:pt>
                <c:pt idx="1">
                  <c:v>14.8</c:v>
                </c:pt>
                <c:pt idx="2">
                  <c:v>14.2</c:v>
                </c:pt>
                <c:pt idx="3">
                  <c:v>11.3</c:v>
                </c:pt>
                <c:pt idx="4">
                  <c:v>21.0</c:v>
                </c:pt>
                <c:pt idx="5">
                  <c:v>18.0</c:v>
                </c:pt>
                <c:pt idx="6">
                  <c:v>13.6</c:v>
                </c:pt>
                <c:pt idx="7">
                  <c:v>32.1</c:v>
                </c:pt>
                <c:pt idx="8">
                  <c:v>19.4</c:v>
                </c:pt>
                <c:pt idx="9">
                  <c:v>17.4</c:v>
                </c:pt>
                <c:pt idx="10">
                  <c:v>9.5</c:v>
                </c:pt>
                <c:pt idx="11">
                  <c:v>19.1</c:v>
                </c:pt>
                <c:pt idx="12">
                  <c:v>7.6</c:v>
                </c:pt>
                <c:pt idx="13">
                  <c:v>2.5</c:v>
                </c:pt>
              </c:numCache>
            </c:numRef>
          </c:val>
          <c:smooth val="0"/>
        </c:ser>
        <c:ser>
          <c:idx val="0"/>
          <c:order val="1"/>
          <c:tx>
            <c:v>同点历史均值</c:v>
          </c:tx>
          <c:spPr>
            <a:ln w="28575" cap="rnd">
              <a:solidFill>
                <a:schemeClr val="tx2"/>
              </a:solidFill>
              <a:prstDash val="sysDot"/>
              <a:round/>
            </a:ln>
            <a:effectLst/>
          </c:spPr>
          <c:marker>
            <c:symbol val="none"/>
          </c:marker>
          <c:cat>
            <c:strRef>
              <c:f>Sheet1!$A$3:$A$16</c:f>
              <c:strCache>
                <c:ptCount val="14"/>
                <c:pt idx="0">
                  <c:v>2016-09-12</c:v>
                </c:pt>
                <c:pt idx="1">
                  <c:v>2016-09-13</c:v>
                </c:pt>
                <c:pt idx="2">
                  <c:v>2016-09-14</c:v>
                </c:pt>
                <c:pt idx="3">
                  <c:v>2016-09-15</c:v>
                </c:pt>
                <c:pt idx="4">
                  <c:v>2016-09-16</c:v>
                </c:pt>
                <c:pt idx="5">
                  <c:v>2016-09-17</c:v>
                </c:pt>
                <c:pt idx="6">
                  <c:v>2016-09-18</c:v>
                </c:pt>
                <c:pt idx="7">
                  <c:v>2016-09-19</c:v>
                </c:pt>
                <c:pt idx="8">
                  <c:v>2016-09-20</c:v>
                </c:pt>
                <c:pt idx="9">
                  <c:v>2016-09-21</c:v>
                </c:pt>
                <c:pt idx="10">
                  <c:v>2016-09-22</c:v>
                </c:pt>
                <c:pt idx="11">
                  <c:v>2016-09-23</c:v>
                </c:pt>
                <c:pt idx="12">
                  <c:v>2016-09-24</c:v>
                </c:pt>
                <c:pt idx="13">
                  <c:v>2016-09-25</c:v>
                </c:pt>
              </c:strCache>
            </c:strRef>
          </c:cat>
          <c:val>
            <c:numRef>
              <c:f>Sheet1!$C$3:$C$16</c:f>
              <c:numCache>
                <c:formatCode>General</c:formatCode>
                <c:ptCount val="14"/>
                <c:pt idx="0">
                  <c:v>10.8</c:v>
                </c:pt>
                <c:pt idx="1">
                  <c:v>13.65</c:v>
                </c:pt>
                <c:pt idx="2">
                  <c:v>14.0333333333</c:v>
                </c:pt>
                <c:pt idx="3">
                  <c:v>14.075</c:v>
                </c:pt>
                <c:pt idx="4">
                  <c:v>13.52</c:v>
                </c:pt>
                <c:pt idx="5">
                  <c:v>14.7666666667</c:v>
                </c:pt>
                <c:pt idx="6">
                  <c:v>15.2285714286</c:v>
                </c:pt>
                <c:pt idx="7">
                  <c:v>15.025</c:v>
                </c:pt>
                <c:pt idx="8">
                  <c:v>16.92222222219988</c:v>
                </c:pt>
                <c:pt idx="9">
                  <c:v>17.17000000000001</c:v>
                </c:pt>
                <c:pt idx="10">
                  <c:v>17.1909090909</c:v>
                </c:pt>
                <c:pt idx="11">
                  <c:v>16.55</c:v>
                </c:pt>
                <c:pt idx="12">
                  <c:v>16.74615384619998</c:v>
                </c:pt>
                <c:pt idx="13">
                  <c:v>16.09285714290001</c:v>
                </c:pt>
              </c:numCache>
            </c:numRef>
          </c:val>
          <c:smooth val="0"/>
        </c:ser>
        <c:ser>
          <c:idx val="2"/>
          <c:order val="2"/>
          <c:tx>
            <c:v>同时段历史均值</c:v>
          </c:tx>
          <c:spPr>
            <a:ln w="28575" cap="rnd">
              <a:solidFill>
                <a:schemeClr val="accent1"/>
              </a:solidFill>
              <a:prstDash val="sysDash"/>
              <a:round/>
            </a:ln>
            <a:effectLst/>
          </c:spPr>
          <c:marker>
            <c:symbol val="none"/>
          </c:marker>
          <c:cat>
            <c:strRef>
              <c:f>Sheet1!$A$3:$A$16</c:f>
              <c:strCache>
                <c:ptCount val="14"/>
                <c:pt idx="0">
                  <c:v>2016-09-12</c:v>
                </c:pt>
                <c:pt idx="1">
                  <c:v>2016-09-13</c:v>
                </c:pt>
                <c:pt idx="2">
                  <c:v>2016-09-14</c:v>
                </c:pt>
                <c:pt idx="3">
                  <c:v>2016-09-15</c:v>
                </c:pt>
                <c:pt idx="4">
                  <c:v>2016-09-16</c:v>
                </c:pt>
                <c:pt idx="5">
                  <c:v>2016-09-17</c:v>
                </c:pt>
                <c:pt idx="6">
                  <c:v>2016-09-18</c:v>
                </c:pt>
                <c:pt idx="7">
                  <c:v>2016-09-19</c:v>
                </c:pt>
                <c:pt idx="8">
                  <c:v>2016-09-20</c:v>
                </c:pt>
                <c:pt idx="9">
                  <c:v>2016-09-21</c:v>
                </c:pt>
                <c:pt idx="10">
                  <c:v>2016-09-22</c:v>
                </c:pt>
                <c:pt idx="11">
                  <c:v>2016-09-23</c:v>
                </c:pt>
                <c:pt idx="12">
                  <c:v>2016-09-24</c:v>
                </c:pt>
                <c:pt idx="13">
                  <c:v>2016-09-25</c:v>
                </c:pt>
              </c:strCache>
            </c:strRef>
          </c:cat>
          <c:val>
            <c:numRef>
              <c:f>Sheet1!$E$3:$E$16</c:f>
              <c:numCache>
                <c:formatCode>General</c:formatCode>
                <c:ptCount val="14"/>
                <c:pt idx="0">
                  <c:v>13.6333333333</c:v>
                </c:pt>
                <c:pt idx="1">
                  <c:v>14.6</c:v>
                </c:pt>
                <c:pt idx="2">
                  <c:v>14.85555555560001</c:v>
                </c:pt>
                <c:pt idx="3">
                  <c:v>14.1666666667</c:v>
                </c:pt>
                <c:pt idx="4">
                  <c:v>13.45</c:v>
                </c:pt>
                <c:pt idx="5">
                  <c:v>14.3333333333</c:v>
                </c:pt>
                <c:pt idx="6">
                  <c:v>14.4071428571</c:v>
                </c:pt>
                <c:pt idx="7">
                  <c:v>14.5895833333</c:v>
                </c:pt>
                <c:pt idx="8">
                  <c:v>15.9203703704</c:v>
                </c:pt>
                <c:pt idx="9">
                  <c:v>16.0933333333</c:v>
                </c:pt>
                <c:pt idx="10">
                  <c:v>16.2787878787999</c:v>
                </c:pt>
                <c:pt idx="11">
                  <c:v>15.7888888889</c:v>
                </c:pt>
                <c:pt idx="12">
                  <c:v>16.0974358974</c:v>
                </c:pt>
                <c:pt idx="13">
                  <c:v>15.6345238095</c:v>
                </c:pt>
              </c:numCache>
            </c:numRef>
          </c:val>
          <c:smooth val="0"/>
        </c:ser>
        <c:ser>
          <c:idx val="3"/>
          <c:order val="3"/>
          <c:tx>
            <c:v>同区域历史均值</c:v>
          </c:tx>
          <c:spPr>
            <a:ln w="28575" cap="rnd">
              <a:solidFill>
                <a:schemeClr val="accent3">
                  <a:lumMod val="75000"/>
                </a:schemeClr>
              </a:solidFill>
              <a:prstDash val="dashDot"/>
              <a:round/>
            </a:ln>
            <a:effectLst/>
          </c:spPr>
          <c:marker>
            <c:symbol val="none"/>
          </c:marker>
          <c:cat>
            <c:strRef>
              <c:f>Sheet1!$A$3:$A$16</c:f>
              <c:strCache>
                <c:ptCount val="14"/>
                <c:pt idx="0">
                  <c:v>2016-09-12</c:v>
                </c:pt>
                <c:pt idx="1">
                  <c:v>2016-09-13</c:v>
                </c:pt>
                <c:pt idx="2">
                  <c:v>2016-09-14</c:v>
                </c:pt>
                <c:pt idx="3">
                  <c:v>2016-09-15</c:v>
                </c:pt>
                <c:pt idx="4">
                  <c:v>2016-09-16</c:v>
                </c:pt>
                <c:pt idx="5">
                  <c:v>2016-09-17</c:v>
                </c:pt>
                <c:pt idx="6">
                  <c:v>2016-09-18</c:v>
                </c:pt>
                <c:pt idx="7">
                  <c:v>2016-09-19</c:v>
                </c:pt>
                <c:pt idx="8">
                  <c:v>2016-09-20</c:v>
                </c:pt>
                <c:pt idx="9">
                  <c:v>2016-09-21</c:v>
                </c:pt>
                <c:pt idx="10">
                  <c:v>2016-09-22</c:v>
                </c:pt>
                <c:pt idx="11">
                  <c:v>2016-09-23</c:v>
                </c:pt>
                <c:pt idx="12">
                  <c:v>2016-09-24</c:v>
                </c:pt>
                <c:pt idx="13">
                  <c:v>2016-09-25</c:v>
                </c:pt>
              </c:strCache>
            </c:strRef>
          </c:cat>
          <c:val>
            <c:numRef>
              <c:f>Sheet1!$F$3:$F$16</c:f>
              <c:numCache>
                <c:formatCode>General</c:formatCode>
                <c:ptCount val="14"/>
                <c:pt idx="0">
                  <c:v>6.43333333333</c:v>
                </c:pt>
                <c:pt idx="1">
                  <c:v>11.8416666667</c:v>
                </c:pt>
                <c:pt idx="2">
                  <c:v>11.4722222222</c:v>
                </c:pt>
                <c:pt idx="3">
                  <c:v>12.25</c:v>
                </c:pt>
                <c:pt idx="4">
                  <c:v>11.7366666667</c:v>
                </c:pt>
                <c:pt idx="5">
                  <c:v>11.6777777778</c:v>
                </c:pt>
                <c:pt idx="6">
                  <c:v>11.5142857143</c:v>
                </c:pt>
                <c:pt idx="7">
                  <c:v>11.1729166667</c:v>
                </c:pt>
                <c:pt idx="8">
                  <c:v>11.5092592593</c:v>
                </c:pt>
                <c:pt idx="9">
                  <c:v>11.3366666667</c:v>
                </c:pt>
                <c:pt idx="10">
                  <c:v>11.4848484848</c:v>
                </c:pt>
                <c:pt idx="11">
                  <c:v>11.1861111111</c:v>
                </c:pt>
                <c:pt idx="12">
                  <c:v>11.3</c:v>
                </c:pt>
                <c:pt idx="13">
                  <c:v>11.1142857143</c:v>
                </c:pt>
              </c:numCache>
            </c:numRef>
          </c:val>
          <c:smooth val="0"/>
        </c:ser>
        <c:dLbls>
          <c:showLegendKey val="0"/>
          <c:showVal val="0"/>
          <c:showCatName val="0"/>
          <c:showSerName val="0"/>
          <c:showPercent val="0"/>
          <c:showBubbleSize val="0"/>
        </c:dLbls>
        <c:smooth val="0"/>
        <c:axId val="-202078832"/>
        <c:axId val="-202076000"/>
      </c:lineChart>
      <c:catAx>
        <c:axId val="-202078832"/>
        <c:scaling>
          <c:orientation val="minMax"/>
        </c:scaling>
        <c:delete val="1"/>
        <c:axPos val="b"/>
        <c:numFmt formatCode="General" sourceLinked="1"/>
        <c:majorTickMark val="none"/>
        <c:minorTickMark val="none"/>
        <c:tickLblPos val="nextTo"/>
        <c:crossAx val="-202076000"/>
        <c:crosses val="autoZero"/>
        <c:auto val="1"/>
        <c:lblAlgn val="ctr"/>
        <c:lblOffset val="100"/>
        <c:noMultiLvlLbl val="0"/>
      </c:catAx>
      <c:valAx>
        <c:axId val="-2020760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207883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44444444444444"/>
          <c:y val="0.0734146765380182"/>
          <c:w val="0.927777777777778"/>
          <c:h val="0.872747894000768"/>
        </c:manualLayout>
      </c:layout>
      <c:barChart>
        <c:barDir val="col"/>
        <c:grouping val="clustered"/>
        <c:varyColors val="0"/>
        <c:ser>
          <c:idx val="0"/>
          <c:order val="0"/>
          <c:spPr>
            <a:solidFill>
              <a:schemeClr val="tx2"/>
            </a:solidFill>
            <a:ln>
              <a:noFill/>
            </a:ln>
            <a:effectLst/>
          </c:spPr>
          <c:invertIfNegative val="0"/>
          <c:dPt>
            <c:idx val="24"/>
            <c:invertIfNegative val="0"/>
            <c:bubble3D val="0"/>
            <c:spPr>
              <a:solidFill>
                <a:schemeClr val="accent2">
                  <a:lumMod val="75000"/>
                </a:schemeClr>
              </a:solidFill>
              <a:ln>
                <a:noFill/>
              </a:ln>
              <a:effectLst/>
            </c:spPr>
          </c:dPt>
          <c:cat>
            <c:numRef>
              <c:f>Sheet1!$A$6:$A$36</c:f>
              <c:numCache>
                <c:formatCode>General</c:formatCode>
                <c:ptCount val="31"/>
                <c:pt idx="0">
                  <c:v>-240.0</c:v>
                </c:pt>
                <c:pt idx="1">
                  <c:v>-230.0</c:v>
                </c:pt>
                <c:pt idx="2">
                  <c:v>-220.0</c:v>
                </c:pt>
                <c:pt idx="3">
                  <c:v>-210.0</c:v>
                </c:pt>
                <c:pt idx="4">
                  <c:v>-200.0</c:v>
                </c:pt>
                <c:pt idx="5">
                  <c:v>-190.0</c:v>
                </c:pt>
                <c:pt idx="6">
                  <c:v>-180.0</c:v>
                </c:pt>
                <c:pt idx="7">
                  <c:v>-170.0</c:v>
                </c:pt>
                <c:pt idx="8">
                  <c:v>-160.0</c:v>
                </c:pt>
                <c:pt idx="9">
                  <c:v>-150.0</c:v>
                </c:pt>
                <c:pt idx="10">
                  <c:v>-140.0</c:v>
                </c:pt>
                <c:pt idx="11">
                  <c:v>-130.0</c:v>
                </c:pt>
                <c:pt idx="12">
                  <c:v>-120.0</c:v>
                </c:pt>
                <c:pt idx="13">
                  <c:v>-110.0</c:v>
                </c:pt>
                <c:pt idx="14">
                  <c:v>-100.0</c:v>
                </c:pt>
                <c:pt idx="15">
                  <c:v>-90.0</c:v>
                </c:pt>
                <c:pt idx="16">
                  <c:v>-80.0</c:v>
                </c:pt>
                <c:pt idx="17">
                  <c:v>-70.0</c:v>
                </c:pt>
                <c:pt idx="18">
                  <c:v>-60.0</c:v>
                </c:pt>
                <c:pt idx="19">
                  <c:v>-50.0</c:v>
                </c:pt>
                <c:pt idx="20">
                  <c:v>-40.0</c:v>
                </c:pt>
                <c:pt idx="21">
                  <c:v>-30.0</c:v>
                </c:pt>
                <c:pt idx="22">
                  <c:v>-20.0</c:v>
                </c:pt>
                <c:pt idx="23">
                  <c:v>-10.0</c:v>
                </c:pt>
                <c:pt idx="24">
                  <c:v>0.0</c:v>
                </c:pt>
                <c:pt idx="25">
                  <c:v>10.0</c:v>
                </c:pt>
                <c:pt idx="26">
                  <c:v>20.0</c:v>
                </c:pt>
                <c:pt idx="27">
                  <c:v>30.0</c:v>
                </c:pt>
                <c:pt idx="28">
                  <c:v>40.0</c:v>
                </c:pt>
                <c:pt idx="29">
                  <c:v>50.0</c:v>
                </c:pt>
                <c:pt idx="30">
                  <c:v>60.0</c:v>
                </c:pt>
              </c:numCache>
            </c:numRef>
          </c:cat>
          <c:val>
            <c:numRef>
              <c:f>Sheet1!$C$6:$C$36</c:f>
              <c:numCache>
                <c:formatCode>General</c:formatCode>
                <c:ptCount val="31"/>
                <c:pt idx="0">
                  <c:v>3140.0</c:v>
                </c:pt>
                <c:pt idx="1">
                  <c:v>3768.0</c:v>
                </c:pt>
                <c:pt idx="2">
                  <c:v>4928.0</c:v>
                </c:pt>
                <c:pt idx="3">
                  <c:v>6673.0</c:v>
                </c:pt>
                <c:pt idx="4">
                  <c:v>8113.0</c:v>
                </c:pt>
                <c:pt idx="5">
                  <c:v>10644.0</c:v>
                </c:pt>
                <c:pt idx="6">
                  <c:v>13465.0</c:v>
                </c:pt>
                <c:pt idx="7">
                  <c:v>18982.0</c:v>
                </c:pt>
                <c:pt idx="8">
                  <c:v>26387.0</c:v>
                </c:pt>
                <c:pt idx="9">
                  <c:v>35044.0</c:v>
                </c:pt>
                <c:pt idx="10">
                  <c:v>45055.0</c:v>
                </c:pt>
                <c:pt idx="11">
                  <c:v>57681.0</c:v>
                </c:pt>
                <c:pt idx="12">
                  <c:v>74354.0</c:v>
                </c:pt>
                <c:pt idx="13">
                  <c:v>94613.0</c:v>
                </c:pt>
                <c:pt idx="14">
                  <c:v>118390.0</c:v>
                </c:pt>
                <c:pt idx="15">
                  <c:v>142155.0</c:v>
                </c:pt>
                <c:pt idx="16">
                  <c:v>165484.0</c:v>
                </c:pt>
                <c:pt idx="17">
                  <c:v>175694.0</c:v>
                </c:pt>
                <c:pt idx="18">
                  <c:v>169257.0</c:v>
                </c:pt>
                <c:pt idx="19">
                  <c:v>136947.0</c:v>
                </c:pt>
                <c:pt idx="20">
                  <c:v>79477.0</c:v>
                </c:pt>
                <c:pt idx="21">
                  <c:v>25834.0</c:v>
                </c:pt>
                <c:pt idx="22">
                  <c:v>7570.0</c:v>
                </c:pt>
                <c:pt idx="23">
                  <c:v>4009.0</c:v>
                </c:pt>
                <c:pt idx="24">
                  <c:v>2963.0</c:v>
                </c:pt>
                <c:pt idx="25">
                  <c:v>2356.0</c:v>
                </c:pt>
                <c:pt idx="26">
                  <c:v>2062.0</c:v>
                </c:pt>
                <c:pt idx="27">
                  <c:v>1533.0</c:v>
                </c:pt>
                <c:pt idx="28">
                  <c:v>1095.0</c:v>
                </c:pt>
                <c:pt idx="29">
                  <c:v>735.0</c:v>
                </c:pt>
                <c:pt idx="30">
                  <c:v>818.0</c:v>
                </c:pt>
              </c:numCache>
            </c:numRef>
          </c:val>
        </c:ser>
        <c:dLbls>
          <c:showLegendKey val="0"/>
          <c:showVal val="0"/>
          <c:showCatName val="0"/>
          <c:showSerName val="0"/>
          <c:showPercent val="0"/>
          <c:showBubbleSize val="0"/>
        </c:dLbls>
        <c:gapWidth val="100"/>
        <c:overlap val="-45"/>
        <c:axId val="-202065648"/>
        <c:axId val="-201953024"/>
      </c:barChart>
      <c:catAx>
        <c:axId val="-202065648"/>
        <c:scaling>
          <c:orientation val="minMax"/>
        </c:scaling>
        <c:delete val="1"/>
        <c:axPos val="b"/>
        <c:numFmt formatCode="General" sourceLinked="1"/>
        <c:majorTickMark val="none"/>
        <c:minorTickMark val="none"/>
        <c:tickLblPos val="nextTo"/>
        <c:crossAx val="-201953024"/>
        <c:crosses val="autoZero"/>
        <c:auto val="1"/>
        <c:lblAlgn val="ctr"/>
        <c:lblOffset val="100"/>
        <c:noMultiLvlLbl val="0"/>
      </c:catAx>
      <c:valAx>
        <c:axId val="-201953024"/>
        <c:scaling>
          <c:orientation val="minMax"/>
        </c:scaling>
        <c:delete val="1"/>
        <c:axPos val="l"/>
        <c:numFmt formatCode="General" sourceLinked="1"/>
        <c:majorTickMark val="none"/>
        <c:minorTickMark val="none"/>
        <c:tickLblPos val="nextTo"/>
        <c:crossAx val="-202065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83606736657918"/>
          <c:y val="0.0648148148148148"/>
          <c:w val="0.90773687664042"/>
          <c:h val="0.784074074074074"/>
        </c:manualLayout>
      </c:layout>
      <c:barChart>
        <c:barDir val="col"/>
        <c:grouping val="clustered"/>
        <c:varyColors val="0"/>
        <c:ser>
          <c:idx val="0"/>
          <c:order val="0"/>
          <c:spPr>
            <a:solidFill>
              <a:schemeClr val="tx2"/>
            </a:solidFill>
            <a:ln>
              <a:noFill/>
            </a:ln>
            <a:effectLst/>
          </c:spPr>
          <c:invertIfNegative val="0"/>
          <c:dPt>
            <c:idx val="24"/>
            <c:invertIfNegative val="0"/>
            <c:bubble3D val="0"/>
            <c:spPr>
              <a:solidFill>
                <a:schemeClr val="accent2">
                  <a:lumMod val="75000"/>
                </a:schemeClr>
              </a:solidFill>
              <a:ln>
                <a:noFill/>
              </a:ln>
              <a:effectLst/>
            </c:spPr>
          </c:dPt>
          <c:cat>
            <c:numRef>
              <c:f>Sheet1!$A$6:$A$36</c:f>
              <c:numCache>
                <c:formatCode>General</c:formatCode>
                <c:ptCount val="31"/>
                <c:pt idx="0">
                  <c:v>-240.0</c:v>
                </c:pt>
                <c:pt idx="1">
                  <c:v>-230.0</c:v>
                </c:pt>
                <c:pt idx="2">
                  <c:v>-220.0</c:v>
                </c:pt>
                <c:pt idx="3">
                  <c:v>-210.0</c:v>
                </c:pt>
                <c:pt idx="4">
                  <c:v>-200.0</c:v>
                </c:pt>
                <c:pt idx="5">
                  <c:v>-190.0</c:v>
                </c:pt>
                <c:pt idx="6">
                  <c:v>-180.0</c:v>
                </c:pt>
                <c:pt idx="7">
                  <c:v>-170.0</c:v>
                </c:pt>
                <c:pt idx="8">
                  <c:v>-160.0</c:v>
                </c:pt>
                <c:pt idx="9">
                  <c:v>-150.0</c:v>
                </c:pt>
                <c:pt idx="10">
                  <c:v>-140.0</c:v>
                </c:pt>
                <c:pt idx="11">
                  <c:v>-130.0</c:v>
                </c:pt>
                <c:pt idx="12">
                  <c:v>-120.0</c:v>
                </c:pt>
                <c:pt idx="13">
                  <c:v>-110.0</c:v>
                </c:pt>
                <c:pt idx="14">
                  <c:v>-100.0</c:v>
                </c:pt>
                <c:pt idx="15">
                  <c:v>-90.0</c:v>
                </c:pt>
                <c:pt idx="16">
                  <c:v>-80.0</c:v>
                </c:pt>
                <c:pt idx="17">
                  <c:v>-70.0</c:v>
                </c:pt>
                <c:pt idx="18">
                  <c:v>-60.0</c:v>
                </c:pt>
                <c:pt idx="19">
                  <c:v>-50.0</c:v>
                </c:pt>
                <c:pt idx="20">
                  <c:v>-40.0</c:v>
                </c:pt>
                <c:pt idx="21">
                  <c:v>-30.0</c:v>
                </c:pt>
                <c:pt idx="22">
                  <c:v>-20.0</c:v>
                </c:pt>
                <c:pt idx="23">
                  <c:v>-10.0</c:v>
                </c:pt>
                <c:pt idx="24">
                  <c:v>0.0</c:v>
                </c:pt>
                <c:pt idx="25">
                  <c:v>10.0</c:v>
                </c:pt>
                <c:pt idx="26">
                  <c:v>20.0</c:v>
                </c:pt>
                <c:pt idx="27">
                  <c:v>30.0</c:v>
                </c:pt>
                <c:pt idx="28">
                  <c:v>40.0</c:v>
                </c:pt>
                <c:pt idx="29">
                  <c:v>50.0</c:v>
                </c:pt>
                <c:pt idx="30">
                  <c:v>60.0</c:v>
                </c:pt>
              </c:numCache>
            </c:numRef>
          </c:cat>
          <c:val>
            <c:numRef>
              <c:f>Sheet1!$B$6:$B$36</c:f>
              <c:numCache>
                <c:formatCode>General</c:formatCode>
                <c:ptCount val="3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1.0</c:v>
                </c:pt>
                <c:pt idx="16">
                  <c:v>2.0</c:v>
                </c:pt>
                <c:pt idx="17">
                  <c:v>7.0</c:v>
                </c:pt>
                <c:pt idx="18">
                  <c:v>11.0</c:v>
                </c:pt>
                <c:pt idx="19">
                  <c:v>91.0</c:v>
                </c:pt>
                <c:pt idx="20">
                  <c:v>318.0</c:v>
                </c:pt>
                <c:pt idx="21">
                  <c:v>973.0</c:v>
                </c:pt>
                <c:pt idx="22">
                  <c:v>1348.0</c:v>
                </c:pt>
                <c:pt idx="23">
                  <c:v>1339.0</c:v>
                </c:pt>
                <c:pt idx="24">
                  <c:v>4125.0</c:v>
                </c:pt>
                <c:pt idx="25">
                  <c:v>5794.0</c:v>
                </c:pt>
                <c:pt idx="26">
                  <c:v>2924.0</c:v>
                </c:pt>
                <c:pt idx="27">
                  <c:v>1137.0</c:v>
                </c:pt>
                <c:pt idx="28">
                  <c:v>589.0</c:v>
                </c:pt>
                <c:pt idx="29">
                  <c:v>383.0</c:v>
                </c:pt>
                <c:pt idx="30">
                  <c:v>252.0</c:v>
                </c:pt>
              </c:numCache>
            </c:numRef>
          </c:val>
        </c:ser>
        <c:dLbls>
          <c:showLegendKey val="0"/>
          <c:showVal val="0"/>
          <c:showCatName val="0"/>
          <c:showSerName val="0"/>
          <c:showPercent val="0"/>
          <c:showBubbleSize val="0"/>
        </c:dLbls>
        <c:gapWidth val="100"/>
        <c:overlap val="-27"/>
        <c:axId val="-246794896"/>
        <c:axId val="-246782096"/>
      </c:barChart>
      <c:catAx>
        <c:axId val="-24679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icrosoft YaHei" charset="-122"/>
                <a:ea typeface="Microsoft YaHei" charset="-122"/>
                <a:cs typeface="Microsoft YaHei" charset="-122"/>
              </a:defRPr>
            </a:pPr>
            <a:endParaRPr lang="zh-CN"/>
          </a:p>
        </c:txPr>
        <c:crossAx val="-246782096"/>
        <c:crosses val="autoZero"/>
        <c:auto val="1"/>
        <c:lblAlgn val="ctr"/>
        <c:lblOffset val="100"/>
        <c:tickLblSkip val="3"/>
        <c:tickMarkSkip val="2"/>
        <c:noMultiLvlLbl val="0"/>
      </c:catAx>
      <c:valAx>
        <c:axId val="-246782096"/>
        <c:scaling>
          <c:orientation val="minMax"/>
        </c:scaling>
        <c:delete val="1"/>
        <c:axPos val="l"/>
        <c:numFmt formatCode="General" sourceLinked="1"/>
        <c:majorTickMark val="none"/>
        <c:minorTickMark val="none"/>
        <c:tickLblPos val="nextTo"/>
        <c:crossAx val="-2467948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none"/>
          </c:marker>
          <c:val>
            <c:numRef>
              <c:f>aps_recent!$C$24:$C$38</c:f>
              <c:numCache>
                <c:formatCode>General</c:formatCode>
                <c:ptCount val="15"/>
                <c:pt idx="0">
                  <c:v>4.5</c:v>
                </c:pt>
                <c:pt idx="1">
                  <c:v>3.9</c:v>
                </c:pt>
                <c:pt idx="2">
                  <c:v>4.6</c:v>
                </c:pt>
                <c:pt idx="3">
                  <c:v>5.3</c:v>
                </c:pt>
                <c:pt idx="4">
                  <c:v>4.5</c:v>
                </c:pt>
                <c:pt idx="5">
                  <c:v>4.3</c:v>
                </c:pt>
                <c:pt idx="6">
                  <c:v>4.9</c:v>
                </c:pt>
                <c:pt idx="7">
                  <c:v>4.5</c:v>
                </c:pt>
                <c:pt idx="8">
                  <c:v>4.7</c:v>
                </c:pt>
                <c:pt idx="9">
                  <c:v>4.1</c:v>
                </c:pt>
                <c:pt idx="10">
                  <c:v>4.5</c:v>
                </c:pt>
                <c:pt idx="11">
                  <c:v>4.1</c:v>
                </c:pt>
                <c:pt idx="12">
                  <c:v>4.1</c:v>
                </c:pt>
                <c:pt idx="13">
                  <c:v>4.2</c:v>
                </c:pt>
                <c:pt idx="14">
                  <c:v>4.0</c:v>
                </c:pt>
              </c:numCache>
            </c:numRef>
          </c:val>
          <c:smooth val="0"/>
        </c:ser>
        <c:ser>
          <c:idx val="1"/>
          <c:order val="1"/>
          <c:marker>
            <c:symbol val="none"/>
          </c:marker>
          <c:val>
            <c:numRef>
              <c:f>aps_recent!$D$24:$D$38</c:f>
              <c:numCache>
                <c:formatCode>General</c:formatCode>
                <c:ptCount val="15"/>
                <c:pt idx="0">
                  <c:v>0.1</c:v>
                </c:pt>
                <c:pt idx="1">
                  <c:v>0.1</c:v>
                </c:pt>
                <c:pt idx="2">
                  <c:v>0.3</c:v>
                </c:pt>
                <c:pt idx="3">
                  <c:v>0.1</c:v>
                </c:pt>
                <c:pt idx="4">
                  <c:v>0.0</c:v>
                </c:pt>
                <c:pt idx="5">
                  <c:v>0.0</c:v>
                </c:pt>
                <c:pt idx="6">
                  <c:v>0.2</c:v>
                </c:pt>
                <c:pt idx="7">
                  <c:v>0.1</c:v>
                </c:pt>
                <c:pt idx="8">
                  <c:v>0.3</c:v>
                </c:pt>
                <c:pt idx="9">
                  <c:v>0.1</c:v>
                </c:pt>
                <c:pt idx="10">
                  <c:v>0.1</c:v>
                </c:pt>
                <c:pt idx="11">
                  <c:v>0.4</c:v>
                </c:pt>
                <c:pt idx="12">
                  <c:v>0.3</c:v>
                </c:pt>
                <c:pt idx="13">
                  <c:v>0.0</c:v>
                </c:pt>
                <c:pt idx="14">
                  <c:v>0.0</c:v>
                </c:pt>
              </c:numCache>
            </c:numRef>
          </c:val>
          <c:smooth val="0"/>
        </c:ser>
        <c:ser>
          <c:idx val="2"/>
          <c:order val="2"/>
          <c:marker>
            <c:symbol val="none"/>
          </c:marker>
          <c:val>
            <c:numRef>
              <c:f>aps_recent!$E$24:$E$38</c:f>
              <c:numCache>
                <c:formatCode>General</c:formatCode>
                <c:ptCount val="15"/>
                <c:pt idx="0">
                  <c:v>11.1</c:v>
                </c:pt>
                <c:pt idx="1">
                  <c:v>11.3</c:v>
                </c:pt>
                <c:pt idx="2">
                  <c:v>11.0</c:v>
                </c:pt>
                <c:pt idx="3">
                  <c:v>11.1</c:v>
                </c:pt>
                <c:pt idx="4">
                  <c:v>11.5</c:v>
                </c:pt>
                <c:pt idx="5">
                  <c:v>11.7</c:v>
                </c:pt>
                <c:pt idx="6">
                  <c:v>11.2</c:v>
                </c:pt>
                <c:pt idx="7">
                  <c:v>12.0</c:v>
                </c:pt>
                <c:pt idx="8">
                  <c:v>12.3</c:v>
                </c:pt>
                <c:pt idx="9">
                  <c:v>12.0</c:v>
                </c:pt>
                <c:pt idx="10">
                  <c:v>12.3</c:v>
                </c:pt>
                <c:pt idx="11">
                  <c:v>12.0</c:v>
                </c:pt>
                <c:pt idx="12">
                  <c:v>11.7</c:v>
                </c:pt>
                <c:pt idx="13">
                  <c:v>11.0</c:v>
                </c:pt>
                <c:pt idx="14">
                  <c:v>11.0</c:v>
                </c:pt>
              </c:numCache>
            </c:numRef>
          </c:val>
          <c:smooth val="0"/>
        </c:ser>
        <c:ser>
          <c:idx val="3"/>
          <c:order val="3"/>
          <c:marker>
            <c:symbol val="none"/>
          </c:marker>
          <c:val>
            <c:numRef>
              <c:f>aps_recent!$F$24:$F$38</c:f>
              <c:numCache>
                <c:formatCode>General</c:formatCode>
                <c:ptCount val="15"/>
                <c:pt idx="0">
                  <c:v>1.2</c:v>
                </c:pt>
                <c:pt idx="1">
                  <c:v>1.3</c:v>
                </c:pt>
                <c:pt idx="2">
                  <c:v>1.4</c:v>
                </c:pt>
                <c:pt idx="3">
                  <c:v>1.6</c:v>
                </c:pt>
                <c:pt idx="4">
                  <c:v>1.2</c:v>
                </c:pt>
                <c:pt idx="5">
                  <c:v>1.7</c:v>
                </c:pt>
                <c:pt idx="6">
                  <c:v>1.6</c:v>
                </c:pt>
                <c:pt idx="7">
                  <c:v>1.6</c:v>
                </c:pt>
                <c:pt idx="8">
                  <c:v>1.6</c:v>
                </c:pt>
                <c:pt idx="9">
                  <c:v>1.3</c:v>
                </c:pt>
                <c:pt idx="10">
                  <c:v>1.2</c:v>
                </c:pt>
                <c:pt idx="11">
                  <c:v>1.6</c:v>
                </c:pt>
                <c:pt idx="12">
                  <c:v>1.5</c:v>
                </c:pt>
                <c:pt idx="13">
                  <c:v>1.1</c:v>
                </c:pt>
                <c:pt idx="14">
                  <c:v>1.1</c:v>
                </c:pt>
              </c:numCache>
            </c:numRef>
          </c:val>
          <c:smooth val="0"/>
        </c:ser>
        <c:ser>
          <c:idx val="4"/>
          <c:order val="4"/>
          <c:marker>
            <c:symbol val="none"/>
          </c:marker>
          <c:val>
            <c:numRef>
              <c:f>aps_recent!$G$24:$G$38</c:f>
              <c:numCache>
                <c:formatCode>General</c:formatCode>
                <c:ptCount val="15"/>
                <c:pt idx="0">
                  <c:v>1.7</c:v>
                </c:pt>
                <c:pt idx="1">
                  <c:v>2.0</c:v>
                </c:pt>
                <c:pt idx="2">
                  <c:v>1.8</c:v>
                </c:pt>
                <c:pt idx="3">
                  <c:v>1.7</c:v>
                </c:pt>
                <c:pt idx="4">
                  <c:v>1.4</c:v>
                </c:pt>
                <c:pt idx="5">
                  <c:v>1.2</c:v>
                </c:pt>
                <c:pt idx="6">
                  <c:v>1.3</c:v>
                </c:pt>
                <c:pt idx="7">
                  <c:v>1.1</c:v>
                </c:pt>
                <c:pt idx="8">
                  <c:v>1.3</c:v>
                </c:pt>
                <c:pt idx="9">
                  <c:v>1.6</c:v>
                </c:pt>
                <c:pt idx="10">
                  <c:v>1.0</c:v>
                </c:pt>
                <c:pt idx="11">
                  <c:v>1.3</c:v>
                </c:pt>
                <c:pt idx="12">
                  <c:v>1.1</c:v>
                </c:pt>
                <c:pt idx="13">
                  <c:v>1.0</c:v>
                </c:pt>
                <c:pt idx="14">
                  <c:v>1.0</c:v>
                </c:pt>
              </c:numCache>
            </c:numRef>
          </c:val>
          <c:smooth val="0"/>
        </c:ser>
        <c:ser>
          <c:idx val="5"/>
          <c:order val="5"/>
          <c:marker>
            <c:symbol val="none"/>
          </c:marker>
          <c:val>
            <c:numRef>
              <c:f>aps_recent!$H$24:$H$38</c:f>
              <c:numCache>
                <c:formatCode>General</c:formatCode>
                <c:ptCount val="15"/>
                <c:pt idx="0">
                  <c:v>5.9</c:v>
                </c:pt>
                <c:pt idx="1">
                  <c:v>6.1</c:v>
                </c:pt>
                <c:pt idx="2">
                  <c:v>5.9</c:v>
                </c:pt>
                <c:pt idx="3">
                  <c:v>6.2</c:v>
                </c:pt>
                <c:pt idx="4">
                  <c:v>5.5</c:v>
                </c:pt>
                <c:pt idx="5">
                  <c:v>5.5</c:v>
                </c:pt>
                <c:pt idx="6">
                  <c:v>4.9</c:v>
                </c:pt>
                <c:pt idx="7">
                  <c:v>4.3</c:v>
                </c:pt>
                <c:pt idx="8">
                  <c:v>4.4</c:v>
                </c:pt>
                <c:pt idx="9">
                  <c:v>3.8</c:v>
                </c:pt>
                <c:pt idx="10">
                  <c:v>3.9</c:v>
                </c:pt>
                <c:pt idx="11">
                  <c:v>3.7</c:v>
                </c:pt>
                <c:pt idx="12">
                  <c:v>3.5</c:v>
                </c:pt>
                <c:pt idx="13">
                  <c:v>3.5</c:v>
                </c:pt>
                <c:pt idx="14">
                  <c:v>3.5</c:v>
                </c:pt>
              </c:numCache>
            </c:numRef>
          </c:val>
          <c:smooth val="0"/>
        </c:ser>
        <c:dLbls>
          <c:showLegendKey val="0"/>
          <c:showVal val="0"/>
          <c:showCatName val="0"/>
          <c:showSerName val="0"/>
          <c:showPercent val="0"/>
          <c:showBubbleSize val="0"/>
        </c:dLbls>
        <c:smooth val="0"/>
        <c:axId val="-175942656"/>
        <c:axId val="-175940608"/>
      </c:lineChart>
      <c:catAx>
        <c:axId val="-175942656"/>
        <c:scaling>
          <c:orientation val="minMax"/>
        </c:scaling>
        <c:delete val="0"/>
        <c:axPos val="b"/>
        <c:majorTickMark val="out"/>
        <c:minorTickMark val="none"/>
        <c:tickLblPos val="nextTo"/>
        <c:txPr>
          <a:bodyPr/>
          <a:lstStyle/>
          <a:p>
            <a:pPr>
              <a:defRPr>
                <a:solidFill>
                  <a:schemeClr val="bg1"/>
                </a:solidFill>
              </a:defRPr>
            </a:pPr>
            <a:endParaRPr lang="zh-CN"/>
          </a:p>
        </c:txPr>
        <c:crossAx val="-175940608"/>
        <c:crosses val="autoZero"/>
        <c:auto val="1"/>
        <c:lblAlgn val="ctr"/>
        <c:lblOffset val="100"/>
        <c:noMultiLvlLbl val="0"/>
      </c:catAx>
      <c:valAx>
        <c:axId val="-175940608"/>
        <c:scaling>
          <c:orientation val="minMax"/>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1400">
                <a:solidFill>
                  <a:schemeClr val="tx2"/>
                </a:solidFill>
              </a:defRPr>
            </a:pPr>
            <a:endParaRPr lang="zh-CN"/>
          </a:p>
        </c:txPr>
        <c:crossAx val="-175942656"/>
        <c:crosses val="autoZero"/>
        <c:crossBetween val="between"/>
        <c:majorUnit val="5.0"/>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19413" cy="4953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14763" y="1"/>
            <a:ext cx="2919412" cy="495300"/>
          </a:xfrm>
          <a:prstGeom prst="rect">
            <a:avLst/>
          </a:prstGeom>
        </p:spPr>
        <p:txBody>
          <a:bodyPr vert="horz" lIns="91440" tIns="45720" rIns="91440" bIns="45720" rtlCol="0"/>
          <a:lstStyle>
            <a:lvl1pPr algn="r">
              <a:defRPr sz="1200"/>
            </a:lvl1pPr>
          </a:lstStyle>
          <a:p>
            <a:fld id="{A72208A4-B82B-3646-838E-38EA14BFBC33}" type="datetimeFigureOut">
              <a:rPr kumimoji="1" lang="zh-CN" altLang="en-US" smtClean="0"/>
              <a:t>2016/12/12</a:t>
            </a:fld>
            <a:endParaRPr kumimoji="1" lang="zh-CN" altLang="en-US"/>
          </a:p>
        </p:txBody>
      </p:sp>
      <p:sp>
        <p:nvSpPr>
          <p:cNvPr id="4" name="页脚占位符 3"/>
          <p:cNvSpPr>
            <a:spLocks noGrp="1"/>
          </p:cNvSpPr>
          <p:nvPr>
            <p:ph type="ftr" sz="quarter" idx="2"/>
          </p:nvPr>
        </p:nvSpPr>
        <p:spPr>
          <a:xfrm>
            <a:off x="1" y="9371014"/>
            <a:ext cx="2919413" cy="4953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14763" y="9371014"/>
            <a:ext cx="2919412" cy="495300"/>
          </a:xfrm>
          <a:prstGeom prst="rect">
            <a:avLst/>
          </a:prstGeom>
        </p:spPr>
        <p:txBody>
          <a:bodyPr vert="horz" lIns="91440" tIns="45720" rIns="91440" bIns="45720" rtlCol="0" anchor="b"/>
          <a:lstStyle>
            <a:lvl1pPr algn="r">
              <a:defRPr sz="1200"/>
            </a:lvl1pPr>
          </a:lstStyle>
          <a:p>
            <a:fld id="{7C5B565D-6D8C-F14E-8182-BA7FEC791F22}" type="slidenum">
              <a:rPr kumimoji="1" lang="zh-CN" altLang="en-US" smtClean="0"/>
              <a:t>‹#›</a:t>
            </a:fld>
            <a:endParaRPr kumimoji="1" lang="zh-CN" altLang="en-US"/>
          </a:p>
        </p:txBody>
      </p:sp>
    </p:spTree>
    <p:extLst>
      <p:ext uri="{BB962C8B-B14F-4D97-AF65-F5344CB8AC3E}">
        <p14:creationId xmlns:p14="http://schemas.microsoft.com/office/powerpoint/2010/main" val="39456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vl1pPr>
          </a:lstStyle>
          <a:p>
            <a:fld id="{95826732-7551-3443-81AA-10A0DE919CDF}" type="datetimeFigureOut">
              <a:rPr kumimoji="1" lang="zh-CN" altLang="en-US" smtClean="0"/>
              <a:t>2016/12/12</a:t>
            </a:fld>
            <a:endParaRPr kumimoji="1" lang="zh-CN" altLang="en-US"/>
          </a:p>
        </p:txBody>
      </p:sp>
      <p:sp>
        <p:nvSpPr>
          <p:cNvPr id="4" name="幻灯片图像占位符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D469F419-EC92-2745-BE06-A9714C36F103}" type="slidenum">
              <a:rPr kumimoji="1" lang="zh-CN" altLang="en-US" smtClean="0"/>
              <a:t>‹#›</a:t>
            </a:fld>
            <a:endParaRPr kumimoji="1" lang="zh-CN" altLang="en-US"/>
          </a:p>
        </p:txBody>
      </p:sp>
    </p:spTree>
    <p:extLst>
      <p:ext uri="{BB962C8B-B14F-4D97-AF65-F5344CB8AC3E}">
        <p14:creationId xmlns:p14="http://schemas.microsoft.com/office/powerpoint/2010/main" val="119060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大家好，我们是来着浙江大学的</a:t>
            </a:r>
            <a:r>
              <a:rPr kumimoji="1" lang="en-US" altLang="zh-CN" dirty="0" err="1" smtClean="0"/>
              <a:t>SeaSide</a:t>
            </a:r>
            <a:r>
              <a:rPr kumimoji="1" lang="zh-CN" altLang="en-US" dirty="0" smtClean="0"/>
              <a:t>团队，</a:t>
            </a:r>
            <a:r>
              <a:rPr lang="zh-CN" altLang="zh-CN" sz="1200" kern="1200" dirty="0" smtClean="0">
                <a:solidFill>
                  <a:schemeClr val="tx1"/>
                </a:solidFill>
                <a:effectLst/>
                <a:latin typeface="+mn-lt"/>
                <a:ea typeface="+mn-ea"/>
                <a:cs typeface="+mn-cs"/>
              </a:rPr>
              <a:t>我叫钊魁，今天</a:t>
            </a:r>
            <a:r>
              <a:rPr lang="zh-CN" altLang="en-US" sz="1200" kern="1200" dirty="0" smtClean="0">
                <a:solidFill>
                  <a:schemeClr val="tx1"/>
                </a:solidFill>
                <a:effectLst/>
                <a:latin typeface="+mn-lt"/>
                <a:ea typeface="+mn-ea"/>
                <a:cs typeface="+mn-cs"/>
              </a:rPr>
              <a:t>由我</a:t>
            </a:r>
            <a:r>
              <a:rPr lang="zh-CN" altLang="zh-CN" sz="1200" kern="1200" dirty="0" smtClean="0">
                <a:solidFill>
                  <a:schemeClr val="tx1"/>
                </a:solidFill>
                <a:effectLst/>
                <a:latin typeface="+mn-lt"/>
                <a:ea typeface="+mn-ea"/>
                <a:cs typeface="+mn-cs"/>
              </a:rPr>
              <a:t>给大家</a:t>
            </a:r>
            <a:r>
              <a:rPr lang="zh-CN" altLang="en-US" sz="1200" kern="1200" dirty="0" smtClean="0">
                <a:solidFill>
                  <a:schemeClr val="tx1"/>
                </a:solidFill>
                <a:effectLst/>
                <a:latin typeface="+mn-lt"/>
                <a:ea typeface="+mn-ea"/>
                <a:cs typeface="+mn-cs"/>
              </a:rPr>
              <a:t>带来</a:t>
            </a:r>
            <a:r>
              <a:rPr lang="zh-CN" altLang="zh-CN" sz="1200" kern="1200" dirty="0" smtClean="0">
                <a:solidFill>
                  <a:schemeClr val="tx1"/>
                </a:solidFill>
                <a:effectLst/>
                <a:latin typeface="+mn-lt"/>
                <a:ea typeface="+mn-ea"/>
                <a:cs typeface="+mn-cs"/>
              </a:rPr>
              <a:t>我们</a:t>
            </a:r>
            <a:r>
              <a:rPr lang="zh-CN" altLang="en-US" sz="1200" kern="1200" dirty="0" smtClean="0">
                <a:solidFill>
                  <a:schemeClr val="tx1"/>
                </a:solidFill>
                <a:effectLst/>
                <a:latin typeface="+mn-lt"/>
                <a:ea typeface="+mn-ea"/>
                <a:cs typeface="+mn-cs"/>
              </a:rPr>
              <a:t>团队</a:t>
            </a:r>
            <a:r>
              <a:rPr lang="zh-CN" altLang="zh-CN" sz="1200" kern="1200" dirty="0" smtClean="0">
                <a:solidFill>
                  <a:schemeClr val="tx1"/>
                </a:solidFill>
                <a:effectLst/>
                <a:latin typeface="+mn-lt"/>
                <a:ea typeface="+mn-ea"/>
                <a:cs typeface="+mn-cs"/>
              </a:rPr>
              <a:t>关于</a:t>
            </a:r>
            <a:r>
              <a:rPr lang="zh-CN" altLang="en-US" sz="1200" kern="1200" dirty="0" smtClean="0">
                <a:solidFill>
                  <a:schemeClr val="tx1"/>
                </a:solidFill>
                <a:effectLst/>
                <a:latin typeface="+mn-lt"/>
                <a:ea typeface="+mn-ea"/>
                <a:cs typeface="+mn-cs"/>
              </a:rPr>
              <a:t>“机场客流时空分布预测”的解决方案。</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a:t>
            </a:fld>
            <a:endParaRPr kumimoji="1" lang="zh-CN" altLang="en-US"/>
          </a:p>
        </p:txBody>
      </p:sp>
    </p:spTree>
    <p:extLst>
      <p:ext uri="{BB962C8B-B14F-4D97-AF65-F5344CB8AC3E}">
        <p14:creationId xmlns:p14="http://schemas.microsoft.com/office/powerpoint/2010/main" val="153709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假如一个航班预计在这个时间点起飞</a:t>
            </a:r>
            <a:r>
              <a:rPr kumimoji="1" lang="zh-CN" altLang="en-US" dirty="0" smtClean="0"/>
              <a:t>，从左上图可以</a:t>
            </a:r>
            <a:r>
              <a:rPr kumimoji="1" lang="zh-CN" altLang="en-US" dirty="0" smtClean="0"/>
              <a:t>看到</a:t>
            </a:r>
            <a:r>
              <a:rPr kumimoji="1" lang="zh-CN" altLang="en-US" dirty="0" smtClean="0"/>
              <a:t>旅客一般提前</a:t>
            </a:r>
            <a:r>
              <a:rPr kumimoji="1" lang="en-US" altLang="zh-CN" dirty="0" smtClean="0"/>
              <a:t>1</a:t>
            </a:r>
            <a:r>
              <a:rPr kumimoji="1" lang="zh-CN" altLang="en-US" dirty="0" smtClean="0"/>
              <a:t>个半小时左右进行安检，然后进入候机区等待，所以我们统计</a:t>
            </a:r>
            <a:r>
              <a:rPr kumimoji="1" lang="zh-CN" altLang="en-US" dirty="0" smtClean="0"/>
              <a:t>了预测时间点</a:t>
            </a:r>
            <a:r>
              <a:rPr kumimoji="1" lang="zh-CN" altLang="en-US" dirty="0" smtClean="0"/>
              <a:t>后多个时间窗口上的起飞航班数量，这些指标可以很好地刻画有多少旅客</a:t>
            </a:r>
            <a:r>
              <a:rPr kumimoji="1" lang="en-US" altLang="zh-CN" dirty="0" smtClean="0"/>
              <a:t>10</a:t>
            </a:r>
            <a:r>
              <a:rPr kumimoji="1" lang="zh-CN" altLang="en-US" dirty="0" smtClean="0"/>
              <a:t>分钟</a:t>
            </a:r>
            <a:r>
              <a:rPr kumimoji="1" lang="zh-CN" altLang="en-US" dirty="0" smtClean="0"/>
              <a:t>内就要起飞</a:t>
            </a:r>
            <a:r>
              <a:rPr kumimoji="1" lang="zh-CN" altLang="en-US" dirty="0" smtClean="0"/>
              <a:t>，又有多少旅客一个小时</a:t>
            </a:r>
            <a:r>
              <a:rPr kumimoji="1" lang="zh-CN" altLang="en-US" dirty="0" smtClean="0"/>
              <a:t>内才会起飞；另一方面，</a:t>
            </a:r>
            <a:r>
              <a:rPr kumimoji="1" lang="zh-CN" altLang="en-US" dirty="0" smtClean="0"/>
              <a:t>航班经常会晚点</a:t>
            </a:r>
            <a:r>
              <a:rPr kumimoji="1" lang="en-US" altLang="zh-CN" dirty="0" smtClean="0"/>
              <a:t>10-30</a:t>
            </a:r>
            <a:r>
              <a:rPr kumimoji="1" lang="zh-CN" altLang="en-US" dirty="0" smtClean="0"/>
              <a:t>分钟，所以同上我们统计</a:t>
            </a:r>
            <a:r>
              <a:rPr kumimoji="1" lang="zh-CN" altLang="en-US" dirty="0" smtClean="0"/>
              <a:t>了预测时间</a:t>
            </a:r>
            <a:r>
              <a:rPr kumimoji="1" lang="zh-CN" altLang="en-US" dirty="0" smtClean="0"/>
              <a:t>点前多个窗口上的起飞航班数量。然而线上</a:t>
            </a:r>
            <a:r>
              <a:rPr kumimoji="1" lang="en-US" altLang="zh-CN" dirty="0" smtClean="0"/>
              <a:t>GBRT</a:t>
            </a:r>
            <a:r>
              <a:rPr kumimoji="1" lang="zh-CN" altLang="en-US" dirty="0" smtClean="0"/>
              <a:t>模型最多允许</a:t>
            </a:r>
            <a:r>
              <a:rPr kumimoji="1" lang="en-US" altLang="zh-CN" dirty="0" smtClean="0"/>
              <a:t>800</a:t>
            </a:r>
            <a:r>
              <a:rPr kumimoji="1" lang="zh-CN" altLang="en-US" dirty="0" smtClean="0"/>
              <a:t>维特征，因此我们初期模型</a:t>
            </a:r>
            <a:r>
              <a:rPr kumimoji="1" lang="zh-CN" altLang="en-US" dirty="0" smtClean="0"/>
              <a:t>起飞特征时间</a:t>
            </a:r>
            <a:r>
              <a:rPr kumimoji="1" lang="zh-CN" altLang="en-US" dirty="0" smtClean="0"/>
              <a:t>窗口会少一些</a:t>
            </a:r>
            <a:r>
              <a:rPr kumimoji="1" lang="zh-CN" altLang="en-US" dirty="0" smtClean="0"/>
              <a:t>。现实</a:t>
            </a:r>
            <a:r>
              <a:rPr kumimoji="1" lang="zh-CN" altLang="en-US" dirty="0" smtClean="0"/>
              <a:t>生活中，为了提升资源的利用率，经常多个航班共享一架飞机。在这里，我们对共享同一飞机的航班进行了合并处理。</a:t>
            </a:r>
            <a:endParaRPr kumimoji="1" lang="en-US" altLang="zh-CN" dirty="0" smtClean="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10</a:t>
            </a:fld>
            <a:endParaRPr kumimoji="1" lang="zh-CN" altLang="en-US"/>
          </a:p>
        </p:txBody>
      </p:sp>
    </p:spTree>
    <p:extLst>
      <p:ext uri="{BB962C8B-B14F-4D97-AF65-F5344CB8AC3E}">
        <p14:creationId xmlns:p14="http://schemas.microsoft.com/office/powerpoint/2010/main" val="609177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除此之外，我们还考虑了到达信息、时间信息以及地理位置信息</a:t>
            </a:r>
            <a:r>
              <a:rPr kumimoji="1" lang="zh-CN" altLang="en-US" dirty="0" smtClean="0"/>
              <a:t>。首先，到达</a:t>
            </a:r>
            <a:r>
              <a:rPr kumimoji="1" lang="zh-CN" altLang="en-US" dirty="0" smtClean="0"/>
              <a:t>信息对接机区、中转区与取行李区会有很大的帮助</a:t>
            </a:r>
            <a:r>
              <a:rPr kumimoji="1" lang="zh-CN" altLang="en-US" dirty="0" smtClean="0"/>
              <a:t>，由于</a:t>
            </a:r>
            <a:r>
              <a:rPr lang="zh-CN" altLang="zh-CN" sz="1200" kern="1200" dirty="0" smtClean="0">
                <a:solidFill>
                  <a:schemeClr val="tx1"/>
                </a:solidFill>
                <a:effectLst/>
                <a:latin typeface="+mn-lt"/>
                <a:ea typeface="+mn-ea"/>
                <a:cs typeface="+mn-cs"/>
              </a:rPr>
              <a:t>到达</a:t>
            </a:r>
            <a:r>
              <a:rPr lang="zh-CN" altLang="zh-CN" sz="1200" kern="1200" dirty="0" smtClean="0">
                <a:solidFill>
                  <a:schemeClr val="tx1"/>
                </a:solidFill>
                <a:effectLst/>
                <a:latin typeface="+mn-lt"/>
                <a:ea typeface="+mn-ea"/>
                <a:cs typeface="+mn-cs"/>
              </a:rPr>
              <a:t>航班没有区分具体的登机口</a:t>
            </a:r>
            <a:r>
              <a:rPr lang="zh-CN" altLang="en-US" sz="1200" kern="1200" dirty="0" smtClean="0">
                <a:solidFill>
                  <a:schemeClr val="tx1"/>
                </a:solidFill>
                <a:effectLst/>
                <a:latin typeface="+mn-lt"/>
                <a:ea typeface="+mn-ea"/>
                <a:cs typeface="+mn-cs"/>
              </a:rPr>
              <a:t>，我们只统计了多个时间窗口上的</a:t>
            </a:r>
            <a:r>
              <a:rPr lang="zh-CN" altLang="en-US" sz="1200" kern="1200" dirty="0" smtClean="0">
                <a:solidFill>
                  <a:schemeClr val="tx1"/>
                </a:solidFill>
                <a:effectLst/>
                <a:latin typeface="+mn-lt"/>
                <a:ea typeface="+mn-ea"/>
                <a:cs typeface="+mn-cs"/>
              </a:rPr>
              <a:t>总体到达航班数量</a:t>
            </a:r>
            <a:r>
              <a:rPr kumimoji="1" lang="zh-CN" altLang="en-US" dirty="0" smtClean="0"/>
              <a:t>。其次，时间</a:t>
            </a:r>
            <a:r>
              <a:rPr kumimoji="1" lang="zh-CN" altLang="en-US" dirty="0" smtClean="0"/>
              <a:t>信息可以帮助我们区分特殊的时间段，比如夜间连接人数会偏少和节假日连接人数会偏多等</a:t>
            </a:r>
            <a:r>
              <a:rPr kumimoji="1" lang="zh-CN" altLang="en-US" dirty="0" smtClean="0"/>
              <a:t>。最后，地理</a:t>
            </a:r>
            <a:r>
              <a:rPr kumimoji="1" lang="zh-CN" altLang="en-US" dirty="0" smtClean="0"/>
              <a:t>位置信息可以帮助我们区分特殊的区域，可能某些区域连接数特别多，某些区域连接数变化特别剧烈。</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11</a:t>
            </a:fld>
            <a:endParaRPr kumimoji="1" lang="zh-CN" altLang="en-US"/>
          </a:p>
        </p:txBody>
      </p:sp>
    </p:spTree>
    <p:extLst>
      <p:ext uri="{BB962C8B-B14F-4D97-AF65-F5344CB8AC3E}">
        <p14:creationId xmlns:p14="http://schemas.microsoft.com/office/powerpoint/2010/main" val="173327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上面我们用单个模型为所有区域进行预测，包含了五个方面很多特征。然而特征越多越好吗？显然不</a:t>
            </a:r>
            <a:r>
              <a:rPr kumimoji="1" lang="zh-CN" altLang="en-US" dirty="0" smtClean="0"/>
              <a:t>是。实际</a:t>
            </a:r>
            <a:r>
              <a:rPr kumimoji="1" lang="zh-CN" altLang="en-US" dirty="0" smtClean="0"/>
              <a:t>情况往往如左图所示，开始时随着特征数量增加，预测效果会越来越好，但特征到了一定数量后，特征数增加时，效果反而会变差，这就是所谓的“维度灾难”。尤其是在训练数据有限的情况下，特征更要</a:t>
            </a:r>
            <a:r>
              <a:rPr kumimoji="1" lang="zh-CN" altLang="en-US" dirty="0" smtClean="0"/>
              <a:t>适量。而</a:t>
            </a:r>
            <a:r>
              <a:rPr kumimoji="1" lang="zh-CN" altLang="en-US" dirty="0" smtClean="0"/>
              <a:t>现在的模型有</a:t>
            </a:r>
            <a:r>
              <a:rPr kumimoji="1" lang="en-US" altLang="zh-CN" dirty="0" smtClean="0"/>
              <a:t>1400</a:t>
            </a:r>
            <a:r>
              <a:rPr kumimoji="1" lang="zh-CN" altLang="en-US" dirty="0" smtClean="0"/>
              <a:t>多维特征，显然太多了。如何在不损失信息的情况下减少特征维度呢？我们需要为模型引入合理的先验</a:t>
            </a:r>
            <a:r>
              <a:rPr kumimoji="1" lang="zh-CN" altLang="en-US" dirty="0" smtClean="0"/>
              <a:t>信息，通过</a:t>
            </a:r>
            <a:r>
              <a:rPr kumimoji="1" lang="zh-CN" altLang="en-US" dirty="0" smtClean="0"/>
              <a:t>这种方式</a:t>
            </a:r>
            <a:r>
              <a:rPr kumimoji="1" lang="zh-CN" altLang="en-US" dirty="0" smtClean="0"/>
              <a:t>，可以</a:t>
            </a:r>
            <a:r>
              <a:rPr kumimoji="1" lang="zh-CN" altLang="en-US" dirty="0" smtClean="0"/>
              <a:t>把起飞、时间与位置三方面的特征维度</a:t>
            </a:r>
            <a:r>
              <a:rPr kumimoji="1" lang="zh-CN" altLang="en-US" dirty="0" smtClean="0"/>
              <a:t>大幅降低</a:t>
            </a:r>
            <a:r>
              <a:rPr kumimoji="1" lang="zh-CN" altLang="en-US" dirty="0" smtClean="0"/>
              <a:t>。</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12</a:t>
            </a:fld>
            <a:endParaRPr kumimoji="1" lang="zh-CN" altLang="en-US"/>
          </a:p>
        </p:txBody>
      </p:sp>
    </p:spTree>
    <p:extLst>
      <p:ext uri="{BB962C8B-B14F-4D97-AF65-F5344CB8AC3E}">
        <p14:creationId xmlns:p14="http://schemas.microsoft.com/office/powerpoint/2010/main" val="159131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t>首先来看起飞特征，</a:t>
            </a:r>
            <a:r>
              <a:rPr kumimoji="1" lang="zh-CN" altLang="en-US" dirty="0" smtClean="0"/>
              <a:t>左边是白云</a:t>
            </a:r>
            <a:r>
              <a:rPr kumimoji="1" lang="zh-CN" altLang="en-US" dirty="0" smtClean="0"/>
              <a:t>机场的平面图，整个机场可以</a:t>
            </a:r>
            <a:r>
              <a:rPr kumimoji="1" lang="zh-CN" altLang="en-US" dirty="0" smtClean="0"/>
              <a:t>分为四</a:t>
            </a:r>
            <a:r>
              <a:rPr kumimoji="1" lang="zh-CN" altLang="en-US" dirty="0" smtClean="0"/>
              <a:t>个</a:t>
            </a:r>
            <a:r>
              <a:rPr kumimoji="1" lang="zh-CN" altLang="en-US" dirty="0" smtClean="0"/>
              <a:t>区域。对于</a:t>
            </a:r>
            <a:r>
              <a:rPr kumimoji="1" lang="zh-CN" altLang="en-US" dirty="0" smtClean="0"/>
              <a:t>每个区域，并不是所有登机口的</a:t>
            </a:r>
            <a:r>
              <a:rPr kumimoji="1" lang="zh-CN" altLang="en-US" dirty="0" smtClean="0"/>
              <a:t>起飞特征都</a:t>
            </a:r>
            <a:r>
              <a:rPr kumimoji="1" lang="zh-CN" altLang="en-US" dirty="0" smtClean="0"/>
              <a:t>有用。对于候机区域的无线</a:t>
            </a:r>
            <a:r>
              <a:rPr kumimoji="1" lang="en-US" altLang="zh-CN" dirty="0" smtClean="0"/>
              <a:t>AP</a:t>
            </a:r>
            <a:r>
              <a:rPr kumimoji="1" lang="zh-CN" altLang="en-US" dirty="0" smtClean="0"/>
              <a:t>点，</a:t>
            </a:r>
            <a:r>
              <a:rPr lang="zh-CN" altLang="zh-CN" sz="1200" kern="1200" dirty="0" smtClean="0">
                <a:solidFill>
                  <a:schemeClr val="tx1"/>
                </a:solidFill>
                <a:effectLst/>
                <a:latin typeface="+mn-lt"/>
                <a:ea typeface="+mn-ea"/>
                <a:cs typeface="+mn-cs"/>
              </a:rPr>
              <a:t>只需要考虑与之距离最近</a:t>
            </a:r>
            <a:r>
              <a:rPr lang="zh-CN" altLang="en-US" sz="1200" kern="1200" dirty="0" smtClean="0">
                <a:solidFill>
                  <a:schemeClr val="tx1"/>
                </a:solidFill>
                <a:effectLst/>
                <a:latin typeface="+mn-lt"/>
                <a:ea typeface="+mn-ea"/>
                <a:cs typeface="+mn-cs"/>
              </a:rPr>
              <a:t>的</a:t>
            </a:r>
            <a:r>
              <a:rPr lang="zh-CN" altLang="zh-CN" sz="1200" kern="1200" dirty="0" smtClean="0">
                <a:solidFill>
                  <a:schemeClr val="tx1"/>
                </a:solidFill>
                <a:effectLst/>
                <a:latin typeface="+mn-lt"/>
                <a:ea typeface="+mn-ea"/>
                <a:cs typeface="+mn-cs"/>
              </a:rPr>
              <a:t>登机口</a:t>
            </a:r>
            <a:r>
              <a:rPr lang="zh-CN" altLang="en-US" sz="1200" kern="1200" dirty="0" smtClean="0">
                <a:solidFill>
                  <a:schemeClr val="tx1"/>
                </a:solidFill>
                <a:effectLst/>
                <a:latin typeface="+mn-lt"/>
                <a:ea typeface="+mn-ea"/>
                <a:cs typeface="+mn-cs"/>
              </a:rPr>
              <a:t>起飞信息</a:t>
            </a:r>
            <a:r>
              <a:rPr lang="zh-CN" altLang="zh-CN" sz="1200" kern="1200" dirty="0" smtClean="0">
                <a:solidFill>
                  <a:schemeClr val="tx1"/>
                </a:solidFill>
                <a:effectLst/>
                <a:latin typeface="+mn-lt"/>
                <a:ea typeface="+mn-ea"/>
                <a:cs typeface="+mn-cs"/>
              </a:rPr>
              <a:t>；对于</a:t>
            </a:r>
            <a:r>
              <a:rPr lang="en-US" altLang="zh-CN" sz="1200" kern="1200" dirty="0" smtClean="0">
                <a:solidFill>
                  <a:schemeClr val="tx1"/>
                </a:solidFill>
                <a:effectLst/>
                <a:latin typeface="+mn-lt"/>
                <a:ea typeface="+mn-ea"/>
                <a:cs typeface="+mn-cs"/>
              </a:rPr>
              <a:t>T</a:t>
            </a:r>
            <a:r>
              <a:rPr lang="zh-CN" altLang="zh-CN" sz="1200" kern="1200" dirty="0" smtClean="0">
                <a:solidFill>
                  <a:schemeClr val="tx1"/>
                </a:solidFill>
                <a:effectLst/>
                <a:latin typeface="+mn-lt"/>
                <a:ea typeface="+mn-ea"/>
                <a:cs typeface="+mn-cs"/>
              </a:rPr>
              <a:t>区域，只需要考虑</a:t>
            </a:r>
            <a:r>
              <a:rPr lang="en-US" altLang="zh-CN" sz="1200" kern="1200" dirty="0" smtClean="0">
                <a:solidFill>
                  <a:schemeClr val="tx1"/>
                </a:solidFill>
                <a:effectLst/>
                <a:latin typeface="+mn-lt"/>
                <a:ea typeface="+mn-ea"/>
                <a:cs typeface="+mn-cs"/>
              </a:rPr>
              <a:t>W</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E</a:t>
            </a:r>
            <a:r>
              <a:rPr lang="zh-CN" altLang="zh-CN" sz="1200" kern="1200" dirty="0" smtClean="0">
                <a:solidFill>
                  <a:schemeClr val="tx1"/>
                </a:solidFill>
                <a:effectLst/>
                <a:latin typeface="+mn-lt"/>
                <a:ea typeface="+mn-ea"/>
                <a:cs typeface="+mn-cs"/>
              </a:rPr>
              <a:t>两个大区域的</a:t>
            </a:r>
            <a:r>
              <a:rPr lang="zh-CN" altLang="en-US" sz="1200" kern="1200" dirty="0" smtClean="0">
                <a:solidFill>
                  <a:schemeClr val="tx1"/>
                </a:solidFill>
                <a:effectLst/>
                <a:latin typeface="+mn-lt"/>
                <a:ea typeface="+mn-ea"/>
                <a:cs typeface="+mn-cs"/>
              </a:rPr>
              <a:t>总体起飞信息；</a:t>
            </a:r>
            <a:r>
              <a:rPr lang="zh-CN" altLang="zh-CN" sz="1200" kern="1200" dirty="0" smtClean="0">
                <a:solidFill>
                  <a:schemeClr val="tx1"/>
                </a:solidFill>
                <a:effectLst/>
                <a:latin typeface="+mn-lt"/>
                <a:ea typeface="+mn-ea"/>
                <a:cs typeface="+mn-cs"/>
              </a:rPr>
              <a:t>对于</a:t>
            </a:r>
            <a:r>
              <a:rPr lang="en-US" altLang="zh-CN" sz="1200" kern="1200" dirty="0" smtClean="0">
                <a:solidFill>
                  <a:schemeClr val="tx1"/>
                </a:solidFill>
                <a:effectLst/>
                <a:latin typeface="+mn-lt"/>
                <a:ea typeface="+mn-ea"/>
                <a:cs typeface="+mn-cs"/>
              </a:rPr>
              <a:t>WC</a:t>
            </a:r>
            <a:r>
              <a:rPr lang="zh-CN" altLang="zh-CN" sz="1200" kern="1200" dirty="0" smtClean="0">
                <a:solidFill>
                  <a:schemeClr val="tx1"/>
                </a:solidFill>
                <a:effectLst/>
                <a:latin typeface="+mn-lt"/>
                <a:ea typeface="+mn-ea"/>
                <a:cs typeface="+mn-cs"/>
              </a:rPr>
              <a:t>区域，只需要考虑</a:t>
            </a:r>
            <a:r>
              <a:rPr lang="en-US" altLang="zh-CN" sz="1200" kern="1200" dirty="0" smtClean="0">
                <a:solidFill>
                  <a:schemeClr val="tx1"/>
                </a:solidFill>
                <a:effectLst/>
                <a:latin typeface="+mn-lt"/>
                <a:ea typeface="+mn-ea"/>
                <a:cs typeface="+mn-cs"/>
              </a:rPr>
              <a:t>W1</a:t>
            </a:r>
            <a:r>
              <a:rPr lang="zh-CN" altLang="en-US" sz="1200" kern="1200" dirty="0" smtClean="0">
                <a:solidFill>
                  <a:schemeClr val="tx1"/>
                </a:solidFill>
                <a:effectLst/>
                <a:latin typeface="+mn-lt"/>
                <a:ea typeface="+mn-ea"/>
                <a:cs typeface="+mn-cs"/>
              </a:rPr>
              <a:t>到</a:t>
            </a:r>
            <a:r>
              <a:rPr lang="en-US" altLang="zh-CN" sz="1200" kern="1200" dirty="0" smtClean="0">
                <a:solidFill>
                  <a:schemeClr val="tx1"/>
                </a:solidFill>
                <a:effectLst/>
                <a:latin typeface="+mn-lt"/>
                <a:ea typeface="+mn-ea"/>
                <a:cs typeface="+mn-cs"/>
              </a:rPr>
              <a:t>W3</a:t>
            </a:r>
            <a:r>
              <a:rPr lang="zh-CN" altLang="zh-CN" sz="1200" kern="1200" dirty="0" smtClean="0">
                <a:solidFill>
                  <a:schemeClr val="tx1"/>
                </a:solidFill>
                <a:effectLst/>
                <a:latin typeface="+mn-lt"/>
                <a:ea typeface="+mn-ea"/>
                <a:cs typeface="+mn-cs"/>
              </a:rPr>
              <a:t>三个登机区域的</a:t>
            </a:r>
            <a:r>
              <a:rPr lang="zh-CN" altLang="en-US" sz="1200" kern="1200" dirty="0" smtClean="0">
                <a:solidFill>
                  <a:schemeClr val="tx1"/>
                </a:solidFill>
                <a:effectLst/>
                <a:latin typeface="+mn-lt"/>
                <a:ea typeface="+mn-ea"/>
                <a:cs typeface="+mn-cs"/>
              </a:rPr>
              <a:t>总体起飞信息，以及</a:t>
            </a:r>
            <a:r>
              <a:rPr lang="en-US" altLang="zh-CN" sz="1200" kern="1200" dirty="0" smtClean="0">
                <a:solidFill>
                  <a:schemeClr val="tx1"/>
                </a:solidFill>
                <a:effectLst/>
                <a:latin typeface="+mn-lt"/>
                <a:ea typeface="+mn-ea"/>
                <a:cs typeface="+mn-cs"/>
              </a:rPr>
              <a:t>B901</a:t>
            </a:r>
            <a:r>
              <a:rPr lang="zh-CN" altLang="en-US" sz="1200" kern="1200" dirty="0" smtClean="0">
                <a:solidFill>
                  <a:schemeClr val="tx1"/>
                </a:solidFill>
                <a:effectLst/>
                <a:latin typeface="+mn-lt"/>
                <a:ea typeface="+mn-ea"/>
                <a:cs typeface="+mn-cs"/>
              </a:rPr>
              <a:t>到</a:t>
            </a:r>
            <a:r>
              <a:rPr lang="en-US" altLang="zh-CN" sz="1200" kern="1200" dirty="0" smtClean="0">
                <a:solidFill>
                  <a:schemeClr val="tx1"/>
                </a:solidFill>
                <a:effectLst/>
                <a:latin typeface="+mn-lt"/>
                <a:ea typeface="+mn-ea"/>
                <a:cs typeface="+mn-cs"/>
              </a:rPr>
              <a:t>B909</a:t>
            </a:r>
            <a:r>
              <a:rPr lang="zh-CN" altLang="en-US" sz="1200" kern="1200" dirty="0" smtClean="0">
                <a:solidFill>
                  <a:schemeClr val="tx1"/>
                </a:solidFill>
                <a:effectLst/>
                <a:latin typeface="+mn-lt"/>
                <a:ea typeface="+mn-ea"/>
                <a:cs typeface="+mn-cs"/>
              </a:rPr>
              <a:t>这九个登机口的起飞信息，这里值得注意的是实际上</a:t>
            </a:r>
            <a:r>
              <a:rPr lang="en-US" altLang="zh-CN" sz="1200" kern="1200" dirty="0" smtClean="0">
                <a:solidFill>
                  <a:schemeClr val="tx1"/>
                </a:solidFill>
                <a:effectLst/>
                <a:latin typeface="+mn-lt"/>
                <a:ea typeface="+mn-ea"/>
                <a:cs typeface="+mn-cs"/>
              </a:rPr>
              <a:t>B901</a:t>
            </a:r>
            <a:r>
              <a:rPr lang="zh-CN" altLang="en-US" sz="1200" kern="1200" dirty="0" smtClean="0">
                <a:solidFill>
                  <a:schemeClr val="tx1"/>
                </a:solidFill>
                <a:effectLst/>
                <a:latin typeface="+mn-lt"/>
                <a:ea typeface="+mn-ea"/>
                <a:cs typeface="+mn-cs"/>
              </a:rPr>
              <a:t>到</a:t>
            </a:r>
            <a:r>
              <a:rPr lang="en-US" altLang="zh-CN" sz="1200" kern="1200" dirty="0" smtClean="0">
                <a:solidFill>
                  <a:schemeClr val="tx1"/>
                </a:solidFill>
                <a:effectLst/>
                <a:latin typeface="+mn-lt"/>
                <a:ea typeface="+mn-ea"/>
                <a:cs typeface="+mn-cs"/>
              </a:rPr>
              <a:t>B909</a:t>
            </a:r>
            <a:r>
              <a:rPr lang="zh-CN" altLang="en-US" sz="1200" kern="1200" dirty="0" smtClean="0">
                <a:solidFill>
                  <a:schemeClr val="tx1"/>
                </a:solidFill>
                <a:effectLst/>
                <a:latin typeface="+mn-lt"/>
                <a:ea typeface="+mn-ea"/>
                <a:cs typeface="+mn-cs"/>
              </a:rPr>
              <a:t>这九个登记口在</a:t>
            </a:r>
            <a:r>
              <a:rPr lang="en-US" altLang="zh-CN" sz="1200" kern="1200" dirty="0" smtClean="0">
                <a:solidFill>
                  <a:schemeClr val="tx1"/>
                </a:solidFill>
                <a:effectLst/>
                <a:latin typeface="+mn-lt"/>
                <a:ea typeface="+mn-ea"/>
                <a:cs typeface="+mn-cs"/>
              </a:rPr>
              <a:t>WC</a:t>
            </a:r>
            <a:r>
              <a:rPr lang="zh-CN" altLang="en-US" sz="1200" kern="1200" dirty="0" smtClean="0">
                <a:solidFill>
                  <a:schemeClr val="tx1"/>
                </a:solidFill>
                <a:effectLst/>
                <a:latin typeface="+mn-lt"/>
                <a:ea typeface="+mn-ea"/>
                <a:cs typeface="+mn-cs"/>
              </a:rPr>
              <a:t>区的一楼</a:t>
            </a:r>
            <a:r>
              <a:rPr lang="zh-CN" altLang="zh-CN" sz="1200" kern="1200" dirty="0" smtClean="0">
                <a:solidFill>
                  <a:schemeClr val="tx1"/>
                </a:solidFill>
                <a:effectLst/>
                <a:latin typeface="+mn-lt"/>
                <a:ea typeface="+mn-ea"/>
                <a:cs typeface="+mn-cs"/>
              </a:rPr>
              <a:t>；对于</a:t>
            </a:r>
            <a:r>
              <a:rPr lang="en-US" altLang="zh-CN" sz="1200" kern="1200" dirty="0" smtClean="0">
                <a:solidFill>
                  <a:schemeClr val="tx1"/>
                </a:solidFill>
                <a:effectLst/>
                <a:latin typeface="+mn-lt"/>
                <a:ea typeface="+mn-ea"/>
                <a:cs typeface="+mn-cs"/>
              </a:rPr>
              <a:t>EC</a:t>
            </a:r>
            <a:r>
              <a:rPr lang="zh-CN" altLang="zh-CN" sz="1200" kern="1200" dirty="0" smtClean="0">
                <a:solidFill>
                  <a:schemeClr val="tx1"/>
                </a:solidFill>
                <a:effectLst/>
                <a:latin typeface="+mn-lt"/>
                <a:ea typeface="+mn-ea"/>
                <a:cs typeface="+mn-cs"/>
              </a:rPr>
              <a:t>区域，只需要考虑</a:t>
            </a:r>
            <a:r>
              <a:rPr lang="en-US" altLang="zh-CN" sz="1200" kern="1200" dirty="0" smtClean="0">
                <a:solidFill>
                  <a:schemeClr val="tx1"/>
                </a:solidFill>
                <a:effectLst/>
                <a:latin typeface="+mn-lt"/>
                <a:ea typeface="+mn-ea"/>
                <a:cs typeface="+mn-cs"/>
              </a:rPr>
              <a:t>E1</a:t>
            </a:r>
            <a:r>
              <a:rPr lang="zh-CN" altLang="en-US" sz="1200" kern="1200" dirty="0" smtClean="0">
                <a:solidFill>
                  <a:schemeClr val="tx1"/>
                </a:solidFill>
                <a:effectLst/>
                <a:latin typeface="+mn-lt"/>
                <a:ea typeface="+mn-ea"/>
                <a:cs typeface="+mn-cs"/>
              </a:rPr>
              <a:t>到</a:t>
            </a:r>
            <a:r>
              <a:rPr lang="en-US" altLang="zh-CN" sz="1200" kern="1200" dirty="0" smtClean="0">
                <a:solidFill>
                  <a:schemeClr val="tx1"/>
                </a:solidFill>
                <a:effectLst/>
                <a:latin typeface="+mn-lt"/>
                <a:ea typeface="+mn-ea"/>
                <a:cs typeface="+mn-cs"/>
              </a:rPr>
              <a:t>E3</a:t>
            </a:r>
            <a:r>
              <a:rPr lang="zh-CN" altLang="zh-CN" sz="1200" kern="1200" dirty="0" smtClean="0">
                <a:solidFill>
                  <a:schemeClr val="tx1"/>
                </a:solidFill>
                <a:effectLst/>
                <a:latin typeface="+mn-lt"/>
                <a:ea typeface="+mn-ea"/>
                <a:cs typeface="+mn-cs"/>
              </a:rPr>
              <a:t>三个登机区域的</a:t>
            </a:r>
            <a:r>
              <a:rPr lang="zh-CN" altLang="en-US" sz="1200" kern="1200" dirty="0" smtClean="0">
                <a:solidFill>
                  <a:schemeClr val="tx1"/>
                </a:solidFill>
                <a:effectLst/>
                <a:latin typeface="+mn-lt"/>
                <a:ea typeface="+mn-ea"/>
                <a:cs typeface="+mn-cs"/>
              </a:rPr>
              <a:t>总体起飞信息</a:t>
            </a:r>
            <a:r>
              <a:rPr lang="zh-CN" altLang="zh-CN" sz="1200" kern="1200" dirty="0" smtClean="0">
                <a:solidFill>
                  <a:schemeClr val="tx1"/>
                </a:solidFill>
                <a:effectLst/>
                <a:latin typeface="+mn-lt"/>
                <a:ea typeface="+mn-ea"/>
                <a:cs typeface="+mn-cs"/>
              </a:rPr>
              <a:t>。</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13</a:t>
            </a:fld>
            <a:endParaRPr kumimoji="1" lang="zh-CN" altLang="en-US"/>
          </a:p>
        </p:txBody>
      </p:sp>
    </p:spTree>
    <p:extLst>
      <p:ext uri="{BB962C8B-B14F-4D97-AF65-F5344CB8AC3E}">
        <p14:creationId xmlns:p14="http://schemas.microsoft.com/office/powerpoint/2010/main" val="1374200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其次，</a:t>
            </a:r>
            <a:r>
              <a:rPr lang="zh-CN" altLang="zh-CN" sz="1200" kern="1200" dirty="0" smtClean="0">
                <a:solidFill>
                  <a:schemeClr val="tx1"/>
                </a:solidFill>
                <a:effectLst/>
                <a:latin typeface="+mn-lt"/>
                <a:ea typeface="+mn-ea"/>
                <a:cs typeface="+mn-cs"/>
              </a:rPr>
              <a:t>对于时间类特征，如星期、天内分钟</a:t>
            </a:r>
            <a:r>
              <a:rPr lang="zh-CN" altLang="en-US" sz="1200" kern="1200" dirty="0" smtClean="0">
                <a:solidFill>
                  <a:schemeClr val="tx1"/>
                </a:solidFill>
                <a:effectLst/>
                <a:latin typeface="+mn-lt"/>
                <a:ea typeface="+mn-ea"/>
                <a:cs typeface="+mn-cs"/>
              </a:rPr>
              <a:t>偏移</a:t>
            </a:r>
            <a:r>
              <a:rPr lang="zh-CN" altLang="zh-CN" sz="1200" kern="1200" dirty="0" smtClean="0">
                <a:solidFill>
                  <a:schemeClr val="tx1"/>
                </a:solidFill>
                <a:effectLst/>
                <a:latin typeface="+mn-lt"/>
                <a:ea typeface="+mn-ea"/>
                <a:cs typeface="+mn-cs"/>
              </a:rPr>
              <a:t>等，</a:t>
            </a:r>
            <a:r>
              <a:rPr lang="zh-CN" altLang="en-US" sz="1200" kern="1200" dirty="0" smtClean="0">
                <a:solidFill>
                  <a:schemeClr val="tx1"/>
                </a:solidFill>
                <a:effectLst/>
                <a:latin typeface="+mn-lt"/>
                <a:ea typeface="+mn-ea"/>
                <a:cs typeface="+mn-cs"/>
              </a:rPr>
              <a:t>它们是有序变量，而</a:t>
            </a:r>
            <a:r>
              <a:rPr lang="en-US" altLang="zh-CN" sz="1200" kern="1200" dirty="0" smtClean="0">
                <a:solidFill>
                  <a:schemeClr val="tx1"/>
                </a:solidFill>
                <a:effectLst/>
                <a:latin typeface="+mn-lt"/>
                <a:ea typeface="+mn-ea"/>
                <a:cs typeface="+mn-cs"/>
              </a:rPr>
              <a:t>GBRT</a:t>
            </a:r>
            <a:r>
              <a:rPr lang="zh-CN" altLang="en-US" sz="1200" kern="1200" dirty="0" smtClean="0">
                <a:solidFill>
                  <a:schemeClr val="tx1"/>
                </a:solidFill>
                <a:effectLst/>
                <a:latin typeface="+mn-lt"/>
                <a:ea typeface="+mn-ea"/>
                <a:cs typeface="+mn-cs"/>
              </a:rPr>
              <a:t>与线性回归不同，它是基于空间划分的回归模型，可以根据训练数据进行</a:t>
            </a:r>
            <a:r>
              <a:rPr lang="zh-CN" altLang="en-US" sz="1200" kern="1200" dirty="0" smtClean="0">
                <a:solidFill>
                  <a:schemeClr val="tx1"/>
                </a:solidFill>
                <a:effectLst/>
                <a:latin typeface="+mn-lt"/>
                <a:ea typeface="+mn-ea"/>
                <a:cs typeface="+mn-cs"/>
              </a:rPr>
              <a:t>合理的区间</a:t>
            </a:r>
            <a:r>
              <a:rPr lang="zh-CN" altLang="en-US" sz="1200" kern="1200" dirty="0" smtClean="0">
                <a:solidFill>
                  <a:schemeClr val="tx1"/>
                </a:solidFill>
                <a:effectLst/>
                <a:latin typeface="+mn-lt"/>
                <a:ea typeface="+mn-ea"/>
                <a:cs typeface="+mn-cs"/>
              </a:rPr>
              <a:t>划分，所以</a:t>
            </a:r>
            <a:r>
              <a:rPr lang="zh-CN" altLang="zh-CN" sz="1200" kern="1200" dirty="0" smtClean="0">
                <a:solidFill>
                  <a:schemeClr val="tx1"/>
                </a:solidFill>
                <a:effectLst/>
                <a:latin typeface="+mn-lt"/>
                <a:ea typeface="+mn-ea"/>
                <a:cs typeface="+mn-cs"/>
              </a:rPr>
              <a:t>我们</a:t>
            </a:r>
            <a:r>
              <a:rPr lang="zh-CN" altLang="en-US" sz="1200" kern="1200" dirty="0" smtClean="0">
                <a:solidFill>
                  <a:schemeClr val="tx1"/>
                </a:solidFill>
                <a:effectLst/>
                <a:latin typeface="+mn-lt"/>
                <a:ea typeface="+mn-ea"/>
                <a:cs typeface="+mn-cs"/>
              </a:rPr>
              <a:t>把这些有序变量</a:t>
            </a:r>
            <a:r>
              <a:rPr lang="zh-CN" altLang="zh-CN" sz="1200" kern="1200" dirty="0" smtClean="0">
                <a:solidFill>
                  <a:schemeClr val="tx1"/>
                </a:solidFill>
                <a:effectLst/>
                <a:latin typeface="+mn-lt"/>
                <a:ea typeface="+mn-ea"/>
                <a:cs typeface="+mn-cs"/>
              </a:rPr>
              <a:t>看作</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维整数，而不使用</a:t>
            </a:r>
            <a:r>
              <a:rPr lang="en-US" altLang="zh-CN" sz="1200" kern="1200" dirty="0" smtClean="0">
                <a:solidFill>
                  <a:schemeClr val="tx1"/>
                </a:solidFill>
                <a:effectLst/>
                <a:latin typeface="+mn-lt"/>
                <a:ea typeface="+mn-ea"/>
                <a:cs typeface="+mn-cs"/>
              </a:rPr>
              <a:t>one-hot</a:t>
            </a:r>
            <a:r>
              <a:rPr lang="zh-CN" altLang="en-US" sz="1200" kern="1200" dirty="0" smtClean="0">
                <a:solidFill>
                  <a:schemeClr val="tx1"/>
                </a:solidFill>
                <a:effectLst/>
                <a:latin typeface="+mn-lt"/>
                <a:ea typeface="+mn-ea"/>
                <a:cs typeface="+mn-cs"/>
              </a:rPr>
              <a:t>高维</a:t>
            </a:r>
            <a:r>
              <a:rPr lang="zh-CN" altLang="zh-CN" sz="1200" kern="1200" dirty="0" smtClean="0">
                <a:solidFill>
                  <a:schemeClr val="tx1"/>
                </a:solidFill>
                <a:effectLst/>
                <a:latin typeface="+mn-lt"/>
                <a:ea typeface="+mn-ea"/>
                <a:cs typeface="+mn-cs"/>
              </a:rPr>
              <a:t>编码</a:t>
            </a:r>
            <a:r>
              <a:rPr lang="zh-CN" altLang="zh-CN" sz="1200" kern="1200" dirty="0" smtClean="0">
                <a:solidFill>
                  <a:schemeClr val="tx1"/>
                </a:solidFill>
                <a:effectLst/>
                <a:latin typeface="+mn-lt"/>
                <a:ea typeface="+mn-ea"/>
                <a:cs typeface="+mn-cs"/>
              </a:rPr>
              <a:t>。</a:t>
            </a:r>
            <a:r>
              <a:rPr kumimoji="1" lang="zh-CN" altLang="en-US" sz="1200" kern="1200" dirty="0" smtClean="0">
                <a:solidFill>
                  <a:schemeClr val="tx1"/>
                </a:solidFill>
                <a:effectLst/>
                <a:latin typeface="+mn-lt"/>
                <a:ea typeface="+mn-ea"/>
                <a:cs typeface="+mn-cs"/>
              </a:rPr>
              <a:t>再次，</a:t>
            </a:r>
            <a:r>
              <a:rPr kumimoji="1" lang="zh-CN" altLang="en-US" sz="1200" kern="1200" dirty="0" smtClean="0">
                <a:solidFill>
                  <a:schemeClr val="tx1"/>
                </a:solidFill>
                <a:effectLst/>
                <a:latin typeface="+mn-lt"/>
                <a:ea typeface="+mn-ea"/>
                <a:cs typeface="+mn-cs"/>
              </a:rPr>
              <a:t>组号也需要</a:t>
            </a:r>
            <a:r>
              <a:rPr kumimoji="1" lang="en-US" altLang="zh-CN" sz="1200" kern="1200" dirty="0" smtClean="0">
                <a:solidFill>
                  <a:schemeClr val="tx1"/>
                </a:solidFill>
                <a:effectLst/>
                <a:latin typeface="+mn-lt"/>
                <a:ea typeface="+mn-ea"/>
                <a:cs typeface="+mn-cs"/>
              </a:rPr>
              <a:t>one-hot</a:t>
            </a:r>
            <a:r>
              <a:rPr kumimoji="1" lang="zh-CN" altLang="en-US" sz="1200" kern="1200" dirty="0" smtClean="0">
                <a:solidFill>
                  <a:schemeClr val="tx1"/>
                </a:solidFill>
                <a:effectLst/>
                <a:latin typeface="+mn-lt"/>
                <a:ea typeface="+mn-ea"/>
                <a:cs typeface="+mn-cs"/>
              </a:rPr>
              <a:t>编码，维度较高，分区域后</a:t>
            </a:r>
            <a:r>
              <a:rPr kumimoji="1" lang="zh-CN" altLang="en-US" sz="1200" kern="1200" baseline="0" dirty="0" smtClean="0">
                <a:solidFill>
                  <a:schemeClr val="tx1"/>
                </a:solidFill>
                <a:effectLst/>
                <a:latin typeface="+mn-lt"/>
                <a:ea typeface="+mn-ea"/>
                <a:cs typeface="+mn-cs"/>
              </a:rPr>
              <a:t>每个子模型只需要考虑本区域内的组编号就可以了，这样组号编码维度从原来的</a:t>
            </a:r>
            <a:r>
              <a:rPr kumimoji="1" lang="en-US" altLang="zh-CN" sz="1200" kern="1200" baseline="0" dirty="0" smtClean="0">
                <a:solidFill>
                  <a:schemeClr val="tx1"/>
                </a:solidFill>
                <a:effectLst/>
                <a:latin typeface="+mn-lt"/>
                <a:ea typeface="+mn-ea"/>
                <a:cs typeface="+mn-cs"/>
              </a:rPr>
              <a:t>100</a:t>
            </a:r>
            <a:r>
              <a:rPr kumimoji="1" lang="zh-CN" altLang="en-US" sz="1200" kern="1200" baseline="0" dirty="0" smtClean="0">
                <a:solidFill>
                  <a:schemeClr val="tx1"/>
                </a:solidFill>
                <a:effectLst/>
                <a:latin typeface="+mn-lt"/>
                <a:ea typeface="+mn-ea"/>
                <a:cs typeface="+mn-cs"/>
              </a:rPr>
              <a:t>多维降到</a:t>
            </a:r>
            <a:r>
              <a:rPr kumimoji="1" lang="en-US" altLang="zh-CN" sz="1200" kern="1200" baseline="0" dirty="0" smtClean="0">
                <a:solidFill>
                  <a:schemeClr val="tx1"/>
                </a:solidFill>
                <a:effectLst/>
                <a:latin typeface="+mn-lt"/>
                <a:ea typeface="+mn-ea"/>
                <a:cs typeface="+mn-cs"/>
              </a:rPr>
              <a:t>20</a:t>
            </a:r>
            <a:r>
              <a:rPr kumimoji="1" lang="zh-CN" altLang="en-US" sz="1200" kern="1200" baseline="0" dirty="0" smtClean="0">
                <a:solidFill>
                  <a:schemeClr val="tx1"/>
                </a:solidFill>
                <a:effectLst/>
                <a:latin typeface="+mn-lt"/>
                <a:ea typeface="+mn-ea"/>
                <a:cs typeface="+mn-cs"/>
              </a:rPr>
              <a:t>维左右。最后，加上上面所说的起飞特征维度优化，模型输入的维度得到大幅降低。</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14</a:t>
            </a:fld>
            <a:endParaRPr kumimoji="1" lang="zh-CN" altLang="en-US"/>
          </a:p>
        </p:txBody>
      </p:sp>
    </p:spTree>
    <p:extLst>
      <p:ext uri="{BB962C8B-B14F-4D97-AF65-F5344CB8AC3E}">
        <p14:creationId xmlns:p14="http://schemas.microsoft.com/office/powerpoint/2010/main" val="919556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上面是我们算法的主体部分，最后还有一个小优化。从左图可以看出，无线</a:t>
            </a:r>
            <a:r>
              <a:rPr kumimoji="1" lang="en-US" altLang="zh-CN" dirty="0" smtClean="0"/>
              <a:t>AP</a:t>
            </a:r>
            <a:r>
              <a:rPr kumimoji="1" lang="zh-CN" altLang="en-US" dirty="0" smtClean="0"/>
              <a:t>一段时间内的连接数实际上相对稳定，所以短期内的预测可以做到更准确。比如，预测</a:t>
            </a:r>
            <a:r>
              <a:rPr kumimoji="1" lang="en-US" altLang="zh-CN" dirty="0" smtClean="0"/>
              <a:t>11</a:t>
            </a:r>
            <a:r>
              <a:rPr kumimoji="1" lang="zh-CN" altLang="en-US" dirty="0" smtClean="0"/>
              <a:t>号前三个小时，</a:t>
            </a:r>
            <a:r>
              <a:rPr kumimoji="1" lang="en-US" altLang="zh-CN" dirty="0" smtClean="0"/>
              <a:t>10</a:t>
            </a:r>
            <a:r>
              <a:rPr kumimoji="1" lang="zh-CN" altLang="en-US" dirty="0" smtClean="0"/>
              <a:t>号最后一个小时的真实连接和安检信息我们是知道的，可以利用这些信息来提升预测的准确性。</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15</a:t>
            </a:fld>
            <a:endParaRPr kumimoji="1" lang="zh-CN" altLang="en-US"/>
          </a:p>
        </p:txBody>
      </p:sp>
    </p:spTree>
    <p:extLst>
      <p:ext uri="{BB962C8B-B14F-4D97-AF65-F5344CB8AC3E}">
        <p14:creationId xmlns:p14="http://schemas.microsoft.com/office/powerpoint/2010/main" val="1934932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最后，总结并展望一下我们的工作</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16</a:t>
            </a:fld>
            <a:endParaRPr kumimoji="1" lang="zh-CN" altLang="en-US"/>
          </a:p>
        </p:txBody>
      </p:sp>
    </p:spTree>
    <p:extLst>
      <p:ext uri="{BB962C8B-B14F-4D97-AF65-F5344CB8AC3E}">
        <p14:creationId xmlns:p14="http://schemas.microsoft.com/office/powerpoint/2010/main" val="136007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我们算法的基础是基于历史连接的时序模型，加入事件驱动后成绩得到大幅度的提升，虽然我们当时优势明显，但并没有松懈，又通过降低维度以及引入近期信息的方式进一步优化算法。我们的算法可以统一自动化地学习模式规律，没有任何人工设定的规则，所以它具有很好的可扩展性以及更低的维护成本。</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17</a:t>
            </a:fld>
            <a:endParaRPr kumimoji="1" lang="zh-CN" altLang="en-US"/>
          </a:p>
        </p:txBody>
      </p:sp>
    </p:spTree>
    <p:extLst>
      <p:ext uri="{BB962C8B-B14F-4D97-AF65-F5344CB8AC3E}">
        <p14:creationId xmlns:p14="http://schemas.microsoft.com/office/powerpoint/2010/main" val="150156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如果能给出更全的坐标信息和航班信息，我们的算法可以进一步得到提升。在坐标信息方面，精确的登机口坐标还有其他更多建筑物的坐标很有帮助；在航班信息方法，区分客机与货机以及航班的飞机客容量等信息都很有用。最后，我们的算法可以应用到很多实际场景中，最直接的应用是提升网络的服务质量，我们已经预测了人群的时空分布，根据这一预测结果可以动态调整网络资源；更进一步，根据这些信息可以提前调配人力物力、甚至指导机场的航班排班，提升机场的整体服务质量。</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18</a:t>
            </a:fld>
            <a:endParaRPr kumimoji="1" lang="zh-CN" altLang="en-US"/>
          </a:p>
        </p:txBody>
      </p:sp>
    </p:spTree>
    <p:extLst>
      <p:ext uri="{BB962C8B-B14F-4D97-AF65-F5344CB8AC3E}">
        <p14:creationId xmlns:p14="http://schemas.microsoft.com/office/powerpoint/2010/main" val="51504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我想要分享的内容</a:t>
            </a:r>
            <a:r>
              <a:rPr lang="zh-CN" altLang="en-US" sz="1200" kern="1200" dirty="0" smtClean="0">
                <a:solidFill>
                  <a:schemeClr val="tx1"/>
                </a:solidFill>
                <a:effectLst/>
                <a:latin typeface="+mn-lt"/>
                <a:ea typeface="+mn-ea"/>
                <a:cs typeface="+mn-cs"/>
              </a:rPr>
              <a:t>就是这些</a:t>
            </a:r>
            <a:r>
              <a:rPr lang="zh-CN" altLang="zh-CN" sz="1200" kern="1200" dirty="0" smtClean="0">
                <a:solidFill>
                  <a:schemeClr val="tx1"/>
                </a:solidFill>
                <a:effectLst/>
                <a:latin typeface="+mn-lt"/>
                <a:ea typeface="+mn-ea"/>
                <a:cs typeface="+mn-cs"/>
              </a:rPr>
              <a:t>，谢谢大家。</a:t>
            </a:r>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19</a:t>
            </a:fld>
            <a:endParaRPr kumimoji="1" lang="zh-CN" altLang="en-US"/>
          </a:p>
        </p:txBody>
      </p:sp>
    </p:spTree>
    <p:extLst>
      <p:ext uri="{BB962C8B-B14F-4D97-AF65-F5344CB8AC3E}">
        <p14:creationId xmlns:p14="http://schemas.microsoft.com/office/powerpoint/2010/main" val="88048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在数据挖掘方面，我们团队既有丰富的实践经验，也有前沿的学术研究。在去年的新浪微博互动预测大赛中曾取得过第</a:t>
            </a:r>
            <a:r>
              <a:rPr kumimoji="1" lang="en-US" altLang="zh-CN" dirty="0" smtClean="0"/>
              <a:t>5</a:t>
            </a:r>
            <a:r>
              <a:rPr kumimoji="1" lang="zh-CN" altLang="en-US" dirty="0" smtClean="0"/>
              <a:t>名，在多个国际会议上发表过学术论文，比如顶级会议</a:t>
            </a:r>
            <a:r>
              <a:rPr kumimoji="1" lang="en-US" altLang="zh-CN" dirty="0" smtClean="0"/>
              <a:t>AAAI</a:t>
            </a:r>
            <a:r>
              <a:rPr kumimoji="1" lang="zh-CN" altLang="en-US" dirty="0" smtClean="0"/>
              <a:t>等。</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2</a:t>
            </a:fld>
            <a:endParaRPr kumimoji="1" lang="zh-CN" altLang="en-US"/>
          </a:p>
        </p:txBody>
      </p:sp>
    </p:spTree>
    <p:extLst>
      <p:ext uri="{BB962C8B-B14F-4D97-AF65-F5344CB8AC3E}">
        <p14:creationId xmlns:p14="http://schemas.microsoft.com/office/powerpoint/2010/main" val="189792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我将从这三个方面展开我们的工作</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3</a:t>
            </a:fld>
            <a:endParaRPr kumimoji="1" lang="zh-CN" altLang="en-US"/>
          </a:p>
        </p:txBody>
      </p:sp>
    </p:spTree>
    <p:extLst>
      <p:ext uri="{BB962C8B-B14F-4D97-AF65-F5344CB8AC3E}">
        <p14:creationId xmlns:p14="http://schemas.microsoft.com/office/powerpoint/2010/main" val="27896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首先</a:t>
            </a:r>
            <a:r>
              <a:rPr lang="zh-CN" altLang="en-US" sz="1200" kern="1200" dirty="0" smtClean="0">
                <a:solidFill>
                  <a:schemeClr val="tx1"/>
                </a:solidFill>
                <a:effectLst/>
                <a:latin typeface="+mn-lt"/>
                <a:ea typeface="+mn-ea"/>
                <a:cs typeface="+mn-cs"/>
              </a:rPr>
              <a:t>来看第一部分，背景介绍</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4</a:t>
            </a:fld>
            <a:endParaRPr kumimoji="1" lang="zh-CN" altLang="en-US"/>
          </a:p>
        </p:txBody>
      </p:sp>
    </p:spTree>
    <p:extLst>
      <p:ext uri="{BB962C8B-B14F-4D97-AF65-F5344CB8AC3E}">
        <p14:creationId xmlns:p14="http://schemas.microsoft.com/office/powerpoint/2010/main" val="100599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我们所要解决的问题是利用机场大量数据来预测每个时间点上每个无线热点的连接人数，这一预测结果可以反映机场客流的时空分布</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5</a:t>
            </a:fld>
            <a:endParaRPr kumimoji="1" lang="zh-CN" altLang="en-US"/>
          </a:p>
        </p:txBody>
      </p:sp>
    </p:spTree>
    <p:extLst>
      <p:ext uri="{BB962C8B-B14F-4D97-AF65-F5344CB8AC3E}">
        <p14:creationId xmlns:p14="http://schemas.microsoft.com/office/powerpoint/2010/main" val="458475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可以使用的数据主要包括这四个</a:t>
            </a:r>
            <a:r>
              <a:rPr kumimoji="1" lang="zh-CN" altLang="en-US" dirty="0" smtClean="0"/>
              <a:t>方面。第一，历史</a:t>
            </a:r>
            <a:r>
              <a:rPr kumimoji="1" lang="zh-CN" altLang="en-US" dirty="0" smtClean="0"/>
              <a:t>连接</a:t>
            </a:r>
            <a:r>
              <a:rPr kumimoji="1" lang="zh-CN" altLang="en-US" dirty="0" smtClean="0"/>
              <a:t>数据，包括</a:t>
            </a:r>
            <a:r>
              <a:rPr kumimoji="1" lang="zh-CN" altLang="en-US" dirty="0" smtClean="0"/>
              <a:t>无线热点的名称以及在某个时间戳上的连接人数</a:t>
            </a:r>
            <a:r>
              <a:rPr kumimoji="1" lang="zh-CN" altLang="en-US" dirty="0" smtClean="0"/>
              <a:t>；第二，地理</a:t>
            </a:r>
            <a:r>
              <a:rPr kumimoji="1" lang="zh-CN" altLang="en-US" dirty="0" smtClean="0"/>
              <a:t>位置</a:t>
            </a:r>
            <a:r>
              <a:rPr kumimoji="1" lang="zh-CN" altLang="en-US" dirty="0" smtClean="0"/>
              <a:t>信息，包括</a:t>
            </a:r>
            <a:r>
              <a:rPr kumimoji="1" lang="zh-CN" altLang="en-US" dirty="0" smtClean="0"/>
              <a:t>登机口和无线热点所在区域，以及无线热点坐标、所在楼层、所在组编号</a:t>
            </a:r>
            <a:r>
              <a:rPr kumimoji="1" lang="zh-CN" altLang="en-US" dirty="0" smtClean="0"/>
              <a:t>；第三，航班排班数据，包括</a:t>
            </a:r>
            <a:r>
              <a:rPr kumimoji="1" lang="zh-CN" altLang="en-US" dirty="0" smtClean="0"/>
              <a:t>航班的起降信息，</a:t>
            </a:r>
            <a:r>
              <a:rPr kumimoji="1" lang="zh-CN" altLang="en-US" dirty="0" smtClean="0"/>
              <a:t>比如某航班的预计及真实起降</a:t>
            </a:r>
            <a:r>
              <a:rPr kumimoji="1" lang="zh-CN" altLang="en-US" dirty="0" smtClean="0"/>
              <a:t>时间等</a:t>
            </a:r>
            <a:r>
              <a:rPr kumimoji="1" lang="zh-CN" altLang="en-US" dirty="0" smtClean="0"/>
              <a:t>；第四，旅客</a:t>
            </a:r>
            <a:r>
              <a:rPr kumimoji="1" lang="zh-CN" altLang="en-US" dirty="0" smtClean="0"/>
              <a:t>行为</a:t>
            </a:r>
            <a:r>
              <a:rPr kumimoji="1" lang="zh-CN" altLang="en-US" dirty="0" smtClean="0"/>
              <a:t>数据，包括</a:t>
            </a:r>
            <a:r>
              <a:rPr kumimoji="1" lang="zh-CN" altLang="en-US" dirty="0" smtClean="0"/>
              <a:t>每个旅客的值机、安检及离开等信息。</a:t>
            </a:r>
            <a:endParaRPr kumimoji="1" lang="zh-CN" altLang="en-US" b="1"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6</a:t>
            </a:fld>
            <a:endParaRPr kumimoji="1" lang="zh-CN" altLang="en-US"/>
          </a:p>
        </p:txBody>
      </p:sp>
    </p:spTree>
    <p:extLst>
      <p:ext uri="{BB962C8B-B14F-4D97-AF65-F5344CB8AC3E}">
        <p14:creationId xmlns:p14="http://schemas.microsoft.com/office/powerpoint/2010/main" val="20248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接下来进入第二部分，算法设计</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7</a:t>
            </a:fld>
            <a:endParaRPr kumimoji="1" lang="zh-CN" altLang="en-US"/>
          </a:p>
        </p:txBody>
      </p:sp>
    </p:spTree>
    <p:extLst>
      <p:ext uri="{BB962C8B-B14F-4D97-AF65-F5344CB8AC3E}">
        <p14:creationId xmlns:p14="http://schemas.microsoft.com/office/powerpoint/2010/main" val="77896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最直接的想法是用历史值来近似当前的真实值，实际数据也佐证了这一想法，左图是真实值与三种历史均值示意图，可以看出真实值一直围绕着历史均值上下浮动，而三种的历史均值在不同情况下各有优势。</a:t>
            </a:r>
            <a:r>
              <a:rPr kumimoji="1" lang="zh-CN" altLang="en-US" dirty="0" smtClean="0"/>
              <a:t>将三种历史</a:t>
            </a:r>
            <a:r>
              <a:rPr kumimoji="1" lang="zh-CN" altLang="en-US" dirty="0" smtClean="0"/>
              <a:t>均值扩展到多个时间窗口的多</a:t>
            </a:r>
            <a:r>
              <a:rPr kumimoji="1" lang="zh-CN" altLang="en-US" dirty="0" smtClean="0"/>
              <a:t>个聚合指标</a:t>
            </a:r>
            <a:r>
              <a:rPr kumimoji="1" lang="zh-CN" altLang="en-US" dirty="0" smtClean="0"/>
              <a:t>后，便形成了我们的基础</a:t>
            </a:r>
            <a:r>
              <a:rPr kumimoji="1" lang="zh-CN" altLang="en-US" dirty="0" smtClean="0"/>
              <a:t>模型，如右图所示。</a:t>
            </a:r>
            <a:r>
              <a:rPr kumimoji="1" lang="zh-CN" altLang="en-US" dirty="0" smtClean="0"/>
              <a:t>计算这些聚合指标时我们有三种不同的方式，最直接的做法同时间点、同热点的历史数据进行聚合</a:t>
            </a:r>
            <a:r>
              <a:rPr kumimoji="1" lang="zh-CN" altLang="en-US" dirty="0" smtClean="0"/>
              <a:t>。第二种是为了</a:t>
            </a:r>
            <a:r>
              <a:rPr kumimoji="1" lang="zh-CN" altLang="en-US" dirty="0" smtClean="0"/>
              <a:t>减少时间维度上的噪声</a:t>
            </a:r>
            <a:r>
              <a:rPr kumimoji="1" lang="zh-CN" altLang="en-US" dirty="0" smtClean="0"/>
              <a:t>，对</a:t>
            </a:r>
            <a:r>
              <a:rPr kumimoji="1" lang="zh-CN" altLang="en-US" dirty="0" smtClean="0"/>
              <a:t>同时段，同热点的历史数据进行了聚合，什么是同时段呢？就</a:t>
            </a:r>
            <a:r>
              <a:rPr kumimoji="1" lang="zh-CN" altLang="en-US" dirty="0" smtClean="0"/>
              <a:t>是该时间点</a:t>
            </a:r>
            <a:r>
              <a:rPr kumimoji="1" lang="zh-CN" altLang="en-US" dirty="0" smtClean="0"/>
              <a:t>上下</a:t>
            </a:r>
            <a:r>
              <a:rPr kumimoji="1" lang="en-US" altLang="zh-CN" dirty="0" smtClean="0"/>
              <a:t>30</a:t>
            </a:r>
            <a:r>
              <a:rPr kumimoji="1" lang="zh-CN" altLang="en-US" dirty="0" smtClean="0"/>
              <a:t>分钟。第三种是为了</a:t>
            </a:r>
            <a:r>
              <a:rPr kumimoji="1" lang="zh-CN" altLang="en-US" dirty="0" smtClean="0"/>
              <a:t>减少空间维度上的噪声</a:t>
            </a:r>
            <a:r>
              <a:rPr kumimoji="1" lang="zh-CN" altLang="en-US" dirty="0" smtClean="0"/>
              <a:t>，对</a:t>
            </a:r>
            <a:r>
              <a:rPr kumimoji="1" lang="zh-CN" altLang="en-US" dirty="0" smtClean="0"/>
              <a:t>同时间点，同组内的历史数据进行了聚合，什么是同组呢？就是组号相同的所有</a:t>
            </a:r>
            <a:r>
              <a:rPr kumimoji="1" lang="zh-CN" altLang="en-US" dirty="0" smtClean="0"/>
              <a:t>热点。</a:t>
            </a:r>
            <a:r>
              <a:rPr kumimoji="1" lang="zh-CN" altLang="en-US" dirty="0" smtClean="0"/>
              <a:t>另外，</a:t>
            </a:r>
            <a:r>
              <a:rPr lang="zh-CN" altLang="zh-CN" sz="1200" kern="1200" dirty="0" smtClean="0">
                <a:solidFill>
                  <a:schemeClr val="tx1"/>
                </a:solidFill>
                <a:effectLst/>
                <a:latin typeface="+mn-lt"/>
                <a:ea typeface="+mn-ea"/>
                <a:cs typeface="+mn-cs"/>
              </a:rPr>
              <a:t>为了</a:t>
            </a:r>
            <a:r>
              <a:rPr lang="zh-CN" altLang="en-US" sz="1200" kern="1200" dirty="0" smtClean="0">
                <a:solidFill>
                  <a:schemeClr val="tx1"/>
                </a:solidFill>
                <a:effectLst/>
                <a:latin typeface="+mn-lt"/>
                <a:ea typeface="+mn-ea"/>
                <a:cs typeface="+mn-cs"/>
              </a:rPr>
              <a:t>挖掘</a:t>
            </a:r>
            <a:r>
              <a:rPr lang="zh-CN" altLang="zh-CN" sz="1200" kern="1200" dirty="0" smtClean="0">
                <a:solidFill>
                  <a:schemeClr val="tx1"/>
                </a:solidFill>
                <a:effectLst/>
                <a:latin typeface="+mn-lt"/>
                <a:ea typeface="+mn-ea"/>
                <a:cs typeface="+mn-cs"/>
              </a:rPr>
              <a:t>连接</a:t>
            </a:r>
            <a:r>
              <a:rPr lang="zh-CN" altLang="zh-CN" sz="1200" kern="1200" dirty="0" smtClean="0">
                <a:solidFill>
                  <a:schemeClr val="tx1"/>
                </a:solidFill>
                <a:effectLst/>
                <a:latin typeface="+mn-lt"/>
                <a:ea typeface="+mn-ea"/>
                <a:cs typeface="+mn-cs"/>
              </a:rPr>
              <a:t>数的时序变化趋势，聚合窗口由短到长分为</a:t>
            </a:r>
            <a:r>
              <a:rPr lang="en-US" altLang="zh-CN" sz="1200" kern="1200" dirty="0" smtClean="0">
                <a:solidFill>
                  <a:schemeClr val="tx1"/>
                </a:solidFill>
                <a:effectLst/>
                <a:latin typeface="+mn-lt"/>
                <a:ea typeface="+mn-ea"/>
                <a:cs typeface="+mn-cs"/>
              </a:rPr>
              <a:t>9</a:t>
            </a:r>
            <a:r>
              <a:rPr lang="zh-CN" altLang="zh-CN" sz="1200" kern="1200" dirty="0" smtClean="0">
                <a:solidFill>
                  <a:schemeClr val="tx1"/>
                </a:solidFill>
                <a:effectLst/>
                <a:latin typeface="+mn-lt"/>
                <a:ea typeface="+mn-ea"/>
                <a:cs typeface="+mn-cs"/>
              </a:rPr>
              <a:t>种</a:t>
            </a:r>
            <a:r>
              <a:rPr lang="zh-CN" altLang="en-US" sz="1200" kern="1200" dirty="0" smtClean="0">
                <a:solidFill>
                  <a:schemeClr val="tx1"/>
                </a:solidFill>
                <a:effectLst/>
                <a:latin typeface="+mn-lt"/>
                <a:ea typeface="+mn-ea"/>
                <a:cs typeface="+mn-cs"/>
              </a:rPr>
              <a:t>。</a:t>
            </a:r>
            <a:r>
              <a:rPr kumimoji="1" lang="zh-CN" altLang="en-US" dirty="0" smtClean="0"/>
              <a:t>基于时序模型的历史特征可以为预测提供一个很好的基准值，那这些波动又该如何建模呢？</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8</a:t>
            </a:fld>
            <a:endParaRPr kumimoji="1" lang="zh-CN" altLang="en-US"/>
          </a:p>
        </p:txBody>
      </p:sp>
    </p:spTree>
    <p:extLst>
      <p:ext uri="{BB962C8B-B14F-4D97-AF65-F5344CB8AC3E}">
        <p14:creationId xmlns:p14="http://schemas.microsoft.com/office/powerpoint/2010/main" val="4089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我们首先来看一下整个乘机流程</a:t>
            </a:r>
            <a:r>
              <a:rPr kumimoji="1" lang="zh-CN" altLang="en-US" dirty="0" smtClean="0"/>
              <a:t>，经验和数据均表明，值机</a:t>
            </a:r>
            <a:r>
              <a:rPr kumimoji="1" lang="zh-CN" altLang="en-US" dirty="0" smtClean="0"/>
              <a:t>、安检、候机与行李区人流密集</a:t>
            </a:r>
            <a:r>
              <a:rPr kumimoji="1" lang="zh-CN" altLang="en-US" dirty="0" smtClean="0"/>
              <a:t>，而航班</a:t>
            </a:r>
            <a:r>
              <a:rPr kumimoji="1" lang="zh-CN" altLang="en-US" dirty="0" smtClean="0"/>
              <a:t>的起降会极大地影响这些区域的客流分布。</a:t>
            </a:r>
            <a:endParaRPr kumimoji="1" lang="zh-CN" altLang="en-US" dirty="0"/>
          </a:p>
        </p:txBody>
      </p:sp>
      <p:sp>
        <p:nvSpPr>
          <p:cNvPr id="4" name="幻灯片编号占位符 3"/>
          <p:cNvSpPr>
            <a:spLocks noGrp="1"/>
          </p:cNvSpPr>
          <p:nvPr>
            <p:ph type="sldNum" sz="quarter" idx="10"/>
          </p:nvPr>
        </p:nvSpPr>
        <p:spPr/>
        <p:txBody>
          <a:bodyPr/>
          <a:lstStyle/>
          <a:p>
            <a:fld id="{D469F419-EC92-2745-BE06-A9714C36F103}" type="slidenum">
              <a:rPr kumimoji="1" lang="zh-CN" altLang="en-US" smtClean="0"/>
              <a:t>9</a:t>
            </a:fld>
            <a:endParaRPr kumimoji="1" lang="zh-CN" altLang="en-US"/>
          </a:p>
        </p:txBody>
      </p:sp>
    </p:spTree>
    <p:extLst>
      <p:ext uri="{BB962C8B-B14F-4D97-AF65-F5344CB8AC3E}">
        <p14:creationId xmlns:p14="http://schemas.microsoft.com/office/powerpoint/2010/main" val="92614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3E8CE08-A709-415A-B026-664A7494C2AD}" type="datetimeFigureOut">
              <a:rPr lang="zh-CN" altLang="en-US" smtClean="0"/>
              <a:t>2016/12/12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1B5A53-545C-402D-9EDB-081D4A3BE29D}" type="slidenum">
              <a:rPr lang="zh-CN" altLang="en-US" smtClean="0"/>
              <a:t>‹#›</a:t>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2239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3E8CE08-A709-415A-B026-664A7494C2AD}" type="datetimeFigureOut">
              <a:rPr lang="zh-CN" altLang="en-US" smtClean="0"/>
              <a:t>2016/12/12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1B5A53-545C-402D-9EDB-081D4A3BE29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6031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8CE08-A709-415A-B026-664A7494C2AD}" type="datetimeFigureOut">
              <a:rPr lang="zh-CN" altLang="en-US" smtClean="0"/>
              <a:t>2016/12/12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B5A53-545C-402D-9EDB-081D4A3BE29D}" type="slidenum">
              <a:rPr lang="zh-CN" altLang="en-US" smtClean="0"/>
              <a:t>‹#›</a:t>
            </a:fld>
            <a:endParaRPr lang="zh-CN" altLang="en-US"/>
          </a:p>
        </p:txBody>
      </p:sp>
      <p:sp>
        <p:nvSpPr>
          <p:cNvPr id="8" name="矩形 7"/>
          <p:cNvSpPr/>
          <p:nvPr userDrawn="1"/>
        </p:nvSpPr>
        <p:spPr>
          <a:xfrm>
            <a:off x="0" y="2555216"/>
            <a:ext cx="12192000" cy="1747568"/>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8988854"/>
      </p:ext>
    </p:extLst>
  </p:cSld>
  <p:clrMap bg1="lt1" tx1="dk1" bg2="lt2" tx2="dk2" accent1="accent1" accent2="accent2" accent3="accent3" accent4="accent4" accent5="accent5" accent6="accent6" hlink="hlink" folHlink="folHlink"/>
  <p:sldLayoutIdLst>
    <p:sldLayoutId id="2147483650" r:id="rId1"/>
    <p:sldLayoutId id="2147483649"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slideLayout" Target="../slideLayouts/slideLayout2.xml"/><Relationship Id="rId6" Type="http://schemas.openxmlformats.org/officeDocument/2006/relationships/notesSlide" Target="../notesSlides/notesSlide10.xml"/><Relationship Id="rId7" Type="http://schemas.openxmlformats.org/officeDocument/2006/relationships/chart" Target="../charts/chart2.xml"/><Relationship Id="rId8" Type="http://schemas.openxmlformats.org/officeDocument/2006/relationships/chart" Target="../charts/chart3.xml"/><Relationship Id="rId1" Type="http://schemas.openxmlformats.org/officeDocument/2006/relationships/tags" Target="../tags/tag27.xml"/><Relationship Id="rId2" Type="http://schemas.openxmlformats.org/officeDocument/2006/relationships/tags" Target="../tags/tag28.xml"/></Relationships>
</file>

<file path=ppt/slides/_rels/slide11.xml.rels><?xml version="1.0" encoding="UTF-8" standalone="yes"?>
<Relationships xmlns="http://schemas.openxmlformats.org/package/2006/relationships"><Relationship Id="rId3" Type="http://schemas.openxmlformats.org/officeDocument/2006/relationships/tags" Target="../tags/tag33.xml"/><Relationship Id="rId4" Type="http://schemas.openxmlformats.org/officeDocument/2006/relationships/tags" Target="../tags/tag34.xml"/><Relationship Id="rId5" Type="http://schemas.openxmlformats.org/officeDocument/2006/relationships/slideLayout" Target="../slideLayouts/slideLayout2.xml"/><Relationship Id="rId6" Type="http://schemas.openxmlformats.org/officeDocument/2006/relationships/notesSlide" Target="../notesSlides/notesSlide11.xml"/><Relationship Id="rId7" Type="http://schemas.openxmlformats.org/officeDocument/2006/relationships/image" Target="../media/image16.png"/><Relationship Id="rId1" Type="http://schemas.openxmlformats.org/officeDocument/2006/relationships/tags" Target="../tags/tag31.xml"/><Relationship Id="rId2" Type="http://schemas.openxmlformats.org/officeDocument/2006/relationships/tags" Target="../tags/tag32.xml"/></Relationships>
</file>

<file path=ppt/slides/_rels/slide12.xml.rels><?xml version="1.0" encoding="UTF-8" standalone="yes"?>
<Relationships xmlns="http://schemas.openxmlformats.org/package/2006/relationships"><Relationship Id="rId3" Type="http://schemas.openxmlformats.org/officeDocument/2006/relationships/tags" Target="../tags/tag37.xml"/><Relationship Id="rId4" Type="http://schemas.openxmlformats.org/officeDocument/2006/relationships/tags" Target="../tags/tag38.xml"/><Relationship Id="rId5" Type="http://schemas.openxmlformats.org/officeDocument/2006/relationships/slideLayout" Target="../slideLayouts/slideLayout2.xml"/><Relationship Id="rId6" Type="http://schemas.openxmlformats.org/officeDocument/2006/relationships/notesSlide" Target="../notesSlides/notesSlide12.xml"/><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tags" Target="../tags/tag35.xml"/><Relationship Id="rId2" Type="http://schemas.openxmlformats.org/officeDocument/2006/relationships/tags" Target="../tags/tag36.xml"/></Relationships>
</file>

<file path=ppt/slides/_rels/slide13.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tags" Target="../tags/tag42.xml"/><Relationship Id="rId5" Type="http://schemas.openxmlformats.org/officeDocument/2006/relationships/slideLayout" Target="../slideLayouts/slideLayout2.xml"/><Relationship Id="rId6" Type="http://schemas.openxmlformats.org/officeDocument/2006/relationships/notesSlide" Target="../notesSlides/notesSlide13.xml"/><Relationship Id="rId7" Type="http://schemas.openxmlformats.org/officeDocument/2006/relationships/image" Target="../media/image19.png"/><Relationship Id="rId1" Type="http://schemas.openxmlformats.org/officeDocument/2006/relationships/tags" Target="../tags/tag39.xml"/><Relationship Id="rId2" Type="http://schemas.openxmlformats.org/officeDocument/2006/relationships/tags" Target="../tags/tag40.xml"/></Relationships>
</file>

<file path=ppt/slides/_rels/slide14.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slideLayout" Target="../slideLayouts/slideLayout2.xml"/><Relationship Id="rId6" Type="http://schemas.openxmlformats.org/officeDocument/2006/relationships/notesSlide" Target="../notesSlides/notesSlide14.xml"/><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 Type="http://schemas.openxmlformats.org/officeDocument/2006/relationships/tags" Target="../tags/tag43.xml"/><Relationship Id="rId2" Type="http://schemas.openxmlformats.org/officeDocument/2006/relationships/tags" Target="../tags/tag44.xml"/></Relationships>
</file>

<file path=ppt/slides/_rels/slide15.xml.rels><?xml version="1.0" encoding="UTF-8" standalone="yes"?>
<Relationships xmlns="http://schemas.openxmlformats.org/package/2006/relationships"><Relationship Id="rId3" Type="http://schemas.openxmlformats.org/officeDocument/2006/relationships/tags" Target="../tags/tag49.xml"/><Relationship Id="rId4" Type="http://schemas.openxmlformats.org/officeDocument/2006/relationships/tags" Target="../tags/tag50.xml"/><Relationship Id="rId5" Type="http://schemas.openxmlformats.org/officeDocument/2006/relationships/slideLayout" Target="../slideLayouts/slideLayout2.xml"/><Relationship Id="rId6" Type="http://schemas.openxmlformats.org/officeDocument/2006/relationships/notesSlide" Target="../notesSlides/notesSlide15.xml"/><Relationship Id="rId7" Type="http://schemas.openxmlformats.org/officeDocument/2006/relationships/chart" Target="../charts/chart4.xml"/><Relationship Id="rId1" Type="http://schemas.openxmlformats.org/officeDocument/2006/relationships/tags" Target="../tags/tag47.xml"/><Relationship Id="rId2" Type="http://schemas.openxmlformats.org/officeDocument/2006/relationships/tags" Target="../tags/tag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tags" Target="../tags/tag53.xml"/><Relationship Id="rId4" Type="http://schemas.openxmlformats.org/officeDocument/2006/relationships/tags" Target="../tags/tag54.xml"/><Relationship Id="rId5" Type="http://schemas.openxmlformats.org/officeDocument/2006/relationships/slideLayout" Target="../slideLayouts/slideLayout2.xml"/><Relationship Id="rId6" Type="http://schemas.openxmlformats.org/officeDocument/2006/relationships/notesSlide" Target="../notesSlides/notesSlide17.xml"/><Relationship Id="rId1" Type="http://schemas.openxmlformats.org/officeDocument/2006/relationships/tags" Target="../tags/tag51.xml"/><Relationship Id="rId2" Type="http://schemas.openxmlformats.org/officeDocument/2006/relationships/tags" Target="../tags/tag52.xml"/></Relationships>
</file>

<file path=ppt/slides/_rels/slide18.xml.rels><?xml version="1.0" encoding="UTF-8" standalone="yes"?>
<Relationships xmlns="http://schemas.openxmlformats.org/package/2006/relationships"><Relationship Id="rId3" Type="http://schemas.openxmlformats.org/officeDocument/2006/relationships/tags" Target="../tags/tag57.xml"/><Relationship Id="rId4" Type="http://schemas.openxmlformats.org/officeDocument/2006/relationships/tags" Target="../tags/tag58.xml"/><Relationship Id="rId5" Type="http://schemas.openxmlformats.org/officeDocument/2006/relationships/slideLayout" Target="../slideLayouts/slideLayout2.xml"/><Relationship Id="rId6" Type="http://schemas.openxmlformats.org/officeDocument/2006/relationships/notesSlide" Target="../notesSlides/notesSlide18.xml"/><Relationship Id="rId1" Type="http://schemas.openxmlformats.org/officeDocument/2006/relationships/tags" Target="../tags/tag55.xml"/><Relationship Id="rId2" Type="http://schemas.openxmlformats.org/officeDocument/2006/relationships/tags" Target="../tags/tag56.xml"/></Relationships>
</file>

<file path=ppt/slides/_rels/slide19.xml.rels><?xml version="1.0" encoding="UTF-8" standalone="yes"?>
<Relationships xmlns="http://schemas.openxmlformats.org/package/2006/relationships"><Relationship Id="rId1" Type="http://schemas.openxmlformats.org/officeDocument/2006/relationships/tags" Target="../tags/tag59.xm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slideLayout" Target="../slideLayouts/slideLayout2.xml"/><Relationship Id="rId12" Type="http://schemas.openxmlformats.org/officeDocument/2006/relationships/notesSlide" Target="../notesSlides/notesSlide3.xml"/><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0" Type="http://schemas.openxmlformats.org/officeDocument/2006/relationships/tags" Target="../tags/tag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slideLayout" Target="../slideLayouts/slideLayout2.xml"/><Relationship Id="rId6" Type="http://schemas.openxmlformats.org/officeDocument/2006/relationships/notesSlide" Target="../notesSlides/notesSlide5.xml"/><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tags" Target="../tags/tag11.xml"/><Relationship Id="rId2"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slideLayout" Target="../slideLayouts/slideLayout2.xml"/><Relationship Id="rId6" Type="http://schemas.openxmlformats.org/officeDocument/2006/relationships/notesSlide" Target="../notesSlides/notesSlide6.xml"/><Relationship Id="rId1" Type="http://schemas.openxmlformats.org/officeDocument/2006/relationships/tags" Target="../tags/tag15.xml"/><Relationship Id="rId2" Type="http://schemas.openxmlformats.org/officeDocument/2006/relationships/tags" Target="../tags/tag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tags" Target="../tags/tag21.xml"/><Relationship Id="rId4" Type="http://schemas.openxmlformats.org/officeDocument/2006/relationships/tags" Target="../tags/tag22.xml"/><Relationship Id="rId5" Type="http://schemas.openxmlformats.org/officeDocument/2006/relationships/slideLayout" Target="../slideLayouts/slideLayout2.xml"/><Relationship Id="rId6" Type="http://schemas.openxmlformats.org/officeDocument/2006/relationships/notesSlide" Target="../notesSlides/notesSlide8.xml"/><Relationship Id="rId7" Type="http://schemas.openxmlformats.org/officeDocument/2006/relationships/chart" Target="../charts/chart1.xml"/><Relationship Id="rId1" Type="http://schemas.openxmlformats.org/officeDocument/2006/relationships/tags" Target="../tags/tag19.xml"/><Relationship Id="rId2" Type="http://schemas.openxmlformats.org/officeDocument/2006/relationships/tags" Target="../tags/tag20.xml"/></Relationships>
</file>

<file path=ppt/slides/_rels/slide9.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 Type="http://schemas.openxmlformats.org/officeDocument/2006/relationships/tags" Target="../tags/tag23.xml"/><Relationship Id="rId2" Type="http://schemas.openxmlformats.org/officeDocument/2006/relationships/tags" Target="../tags/tag24.xml"/><Relationship Id="rId3" Type="http://schemas.openxmlformats.org/officeDocument/2006/relationships/tags" Target="../tags/tag25.xml"/><Relationship Id="rId4" Type="http://schemas.openxmlformats.org/officeDocument/2006/relationships/tags" Target="../tags/tag26.xml"/><Relationship Id="rId5" Type="http://schemas.openxmlformats.org/officeDocument/2006/relationships/slideLayout" Target="../slideLayouts/slideLayout2.xml"/><Relationship Id="rId6" Type="http://schemas.openxmlformats.org/officeDocument/2006/relationships/notesSlide" Target="../notesSlides/notesSlide9.xml"/><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54790" y="2634734"/>
            <a:ext cx="8651727" cy="923330"/>
          </a:xfrm>
          <a:prstGeom prst="rect">
            <a:avLst/>
          </a:prstGeom>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机场客流量的时空分布预测 </a:t>
            </a:r>
          </a:p>
        </p:txBody>
      </p:sp>
      <p:sp>
        <p:nvSpPr>
          <p:cNvPr id="3" name="矩形 2"/>
          <p:cNvSpPr/>
          <p:nvPr/>
        </p:nvSpPr>
        <p:spPr>
          <a:xfrm>
            <a:off x="5085641" y="4249227"/>
            <a:ext cx="2190023" cy="1643527"/>
          </a:xfrm>
          <a:prstGeom prst="rect">
            <a:avLst/>
          </a:prstGeom>
          <a:ln>
            <a:noFill/>
          </a:ln>
        </p:spPr>
        <p:txBody>
          <a:bodyPr wrap="none">
            <a:spAutoFit/>
          </a:bodyPr>
          <a:lstStyle/>
          <a:p>
            <a:pPr algn="ctr">
              <a:lnSpc>
                <a:spcPct val="120000"/>
              </a:lnSpc>
            </a:pPr>
            <a:r>
              <a:rPr lang="en-US" altLang="zh-CN" sz="4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SeaSide</a:t>
            </a:r>
          </a:p>
          <a:p>
            <a:pPr algn="ctr">
              <a:lnSpc>
                <a:spcPct val="120000"/>
              </a:lnSpc>
            </a:pPr>
            <a:r>
              <a:rPr lang="zh-CN" altLang="en-US" sz="2400" dirty="0">
                <a:solidFill>
                  <a:schemeClr val="bg1"/>
                </a:solidFill>
                <a:latin typeface="微软雅黑" panose="020B0503020204020204" pitchFamily="34" charset="-122"/>
                <a:ea typeface="微软雅黑" panose="020B0503020204020204" pitchFamily="34" charset="-122"/>
              </a:rPr>
              <a:t>李邦鹏   钊魁</a:t>
            </a:r>
            <a:endParaRPr lang="en-US" altLang="zh-CN" sz="2400"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2000" dirty="0">
                <a:solidFill>
                  <a:schemeClr val="bg1"/>
                </a:solidFill>
                <a:latin typeface="微软雅黑" panose="020B0503020204020204" pitchFamily="34" charset="-122"/>
                <a:ea typeface="微软雅黑" panose="020B0503020204020204" pitchFamily="34" charset="-122"/>
              </a:rPr>
              <a:t>浙江大学</a:t>
            </a:r>
          </a:p>
        </p:txBody>
      </p:sp>
    </p:spTree>
    <p:extLst>
      <p:ext uri="{BB962C8B-B14F-4D97-AF65-F5344CB8AC3E}">
        <p14:creationId xmlns:p14="http://schemas.microsoft.com/office/powerpoint/2010/main" val="2536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a:solidFill>
                  <a:schemeClr val="tx2"/>
                </a:solidFill>
                <a:latin typeface="微软雅黑" panose="020B0503020204020204" pitchFamily="34" charset="-122"/>
                <a:ea typeface="微软雅黑" panose="020B0503020204020204" pitchFamily="34" charset="-122"/>
              </a:rPr>
              <a:t>事件驱动</a:t>
            </a: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2</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graphicFrame>
        <p:nvGraphicFramePr>
          <p:cNvPr id="9" name="图表 8"/>
          <p:cNvGraphicFramePr>
            <a:graphicFrameLocks/>
          </p:cNvGraphicFramePr>
          <p:nvPr>
            <p:extLst/>
          </p:nvPr>
        </p:nvGraphicFramePr>
        <p:xfrm>
          <a:off x="502444" y="1224823"/>
          <a:ext cx="4572000" cy="2594849"/>
        </p:xfrm>
        <a:graphic>
          <a:graphicData uri="http://schemas.openxmlformats.org/drawingml/2006/chart">
            <c:chart xmlns:c="http://schemas.openxmlformats.org/drawingml/2006/chart" xmlns:r="http://schemas.openxmlformats.org/officeDocument/2006/relationships" r:id="rId7"/>
          </a:graphicData>
        </a:graphic>
      </p:graphicFrame>
      <p:grpSp>
        <p:nvGrpSpPr>
          <p:cNvPr id="27" name="组 26"/>
          <p:cNvGrpSpPr/>
          <p:nvPr/>
        </p:nvGrpSpPr>
        <p:grpSpPr>
          <a:xfrm>
            <a:off x="5218403" y="2155256"/>
            <a:ext cx="1046481" cy="3144600"/>
            <a:chOff x="5218403" y="2155256"/>
            <a:chExt cx="1046481" cy="3144600"/>
          </a:xfrm>
        </p:grpSpPr>
        <p:sp>
          <p:nvSpPr>
            <p:cNvPr id="26" name="Freeform 9"/>
            <p:cNvSpPr>
              <a:spLocks noChangeAspect="1"/>
            </p:cNvSpPr>
            <p:nvPr/>
          </p:nvSpPr>
          <p:spPr bwMode="auto">
            <a:xfrm rot="18900000">
              <a:off x="5218403" y="4399856"/>
              <a:ext cx="896007" cy="900000"/>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9"/>
            <p:cNvSpPr>
              <a:spLocks noChangeAspect="1"/>
            </p:cNvSpPr>
            <p:nvPr/>
          </p:nvSpPr>
          <p:spPr bwMode="auto">
            <a:xfrm rot="18900000">
              <a:off x="5218403" y="2155256"/>
              <a:ext cx="896006" cy="900000"/>
            </a:xfrm>
            <a:custGeom>
              <a:avLst/>
              <a:gdLst>
                <a:gd name="T0" fmla="*/ 0 w 673"/>
                <a:gd name="T1" fmla="*/ 332 h 676"/>
                <a:gd name="T2" fmla="*/ 225 w 673"/>
                <a:gd name="T3" fmla="*/ 557 h 676"/>
                <a:gd name="T4" fmla="*/ 109 w 673"/>
                <a:gd name="T5" fmla="*/ 676 h 676"/>
                <a:gd name="T6" fmla="*/ 673 w 673"/>
                <a:gd name="T7" fmla="*/ 676 h 676"/>
                <a:gd name="T8" fmla="*/ 673 w 673"/>
                <a:gd name="T9" fmla="*/ 109 h 676"/>
                <a:gd name="T10" fmla="*/ 557 w 673"/>
                <a:gd name="T11" fmla="*/ 228 h 676"/>
                <a:gd name="T12" fmla="*/ 329 w 673"/>
                <a:gd name="T13" fmla="*/ 0 h 676"/>
                <a:gd name="T14" fmla="*/ 0 w 673"/>
                <a:gd name="T15" fmla="*/ 332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676">
                  <a:moveTo>
                    <a:pt x="0" y="332"/>
                  </a:moveTo>
                  <a:lnTo>
                    <a:pt x="225" y="557"/>
                  </a:lnTo>
                  <a:lnTo>
                    <a:pt x="109" y="676"/>
                  </a:lnTo>
                  <a:lnTo>
                    <a:pt x="673" y="676"/>
                  </a:lnTo>
                  <a:lnTo>
                    <a:pt x="673" y="109"/>
                  </a:lnTo>
                  <a:lnTo>
                    <a:pt x="557" y="228"/>
                  </a:lnTo>
                  <a:lnTo>
                    <a:pt x="329" y="0"/>
                  </a:lnTo>
                  <a:lnTo>
                    <a:pt x="0" y="332"/>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nvGrpSpPr>
            <p:cNvPr id="5" name="组 4"/>
            <p:cNvGrpSpPr/>
            <p:nvPr/>
          </p:nvGrpSpPr>
          <p:grpSpPr>
            <a:xfrm>
              <a:off x="5241913" y="2374423"/>
              <a:ext cx="1022971" cy="2706265"/>
              <a:chOff x="5976530" y="2374571"/>
              <a:chExt cx="1022971" cy="2706265"/>
            </a:xfrm>
          </p:grpSpPr>
          <p:sp>
            <p:nvSpPr>
              <p:cNvPr id="2" name="文本框 1"/>
              <p:cNvSpPr txBox="1"/>
              <p:nvPr/>
            </p:nvSpPr>
            <p:spPr>
              <a:xfrm>
                <a:off x="5976530" y="2374571"/>
                <a:ext cx="1022971" cy="461665"/>
              </a:xfrm>
              <a:prstGeom prst="rect">
                <a:avLst/>
              </a:prstGeom>
              <a:noFill/>
            </p:spPr>
            <p:txBody>
              <a:bodyPr wrap="square" rtlCol="0">
                <a:spAutoFit/>
              </a:bodyPr>
              <a:lstStyle/>
              <a:p>
                <a:pPr algn="ctr"/>
                <a:r>
                  <a:rPr kumimoji="1" lang="zh-CN" altLang="en-US" sz="2400" b="1" dirty="0" smtClean="0">
                    <a:solidFill>
                      <a:schemeClr val="bg1"/>
                    </a:solidFill>
                    <a:latin typeface="Microsoft YaHei" charset="-122"/>
                    <a:ea typeface="Microsoft YaHei" charset="-122"/>
                    <a:cs typeface="Microsoft YaHei" charset="-122"/>
                  </a:rPr>
                  <a:t>候机</a:t>
                </a:r>
                <a:endParaRPr kumimoji="1" lang="zh-CN" altLang="en-US" sz="2800" b="1" dirty="0">
                  <a:solidFill>
                    <a:schemeClr val="bg1"/>
                  </a:solidFill>
                  <a:latin typeface="Microsoft YaHei" charset="-122"/>
                  <a:ea typeface="Microsoft YaHei" charset="-122"/>
                  <a:cs typeface="Microsoft YaHei" charset="-122"/>
                </a:endParaRPr>
              </a:p>
            </p:txBody>
          </p:sp>
          <p:sp>
            <p:nvSpPr>
              <p:cNvPr id="15" name="文本框 14"/>
              <p:cNvSpPr txBox="1"/>
              <p:nvPr/>
            </p:nvSpPr>
            <p:spPr>
              <a:xfrm>
                <a:off x="5976530" y="4619171"/>
                <a:ext cx="1022971" cy="461665"/>
              </a:xfrm>
              <a:prstGeom prst="rect">
                <a:avLst/>
              </a:prstGeom>
              <a:noFill/>
            </p:spPr>
            <p:txBody>
              <a:bodyPr wrap="square" rtlCol="0">
                <a:spAutoFit/>
              </a:bodyPr>
              <a:lstStyle/>
              <a:p>
                <a:pPr algn="ctr"/>
                <a:r>
                  <a:rPr kumimoji="1" lang="zh-CN" altLang="en-US" sz="2400" b="1" dirty="0" smtClean="0">
                    <a:solidFill>
                      <a:schemeClr val="bg1"/>
                    </a:solidFill>
                    <a:latin typeface="Microsoft YaHei" charset="-122"/>
                    <a:ea typeface="Microsoft YaHei" charset="-122"/>
                    <a:cs typeface="Microsoft YaHei" charset="-122"/>
                  </a:rPr>
                  <a:t>晚点</a:t>
                </a:r>
                <a:endParaRPr kumimoji="1" lang="zh-CN" altLang="en-US" sz="2400" b="1" dirty="0">
                  <a:solidFill>
                    <a:schemeClr val="bg1"/>
                  </a:solidFill>
                  <a:latin typeface="Microsoft YaHei" charset="-122"/>
                  <a:ea typeface="Microsoft YaHei" charset="-122"/>
                  <a:cs typeface="Microsoft YaHei" charset="-122"/>
                </a:endParaRPr>
              </a:p>
            </p:txBody>
          </p:sp>
        </p:grpSp>
      </p:grpSp>
      <p:grpSp>
        <p:nvGrpSpPr>
          <p:cNvPr id="11" name="组 10"/>
          <p:cNvGrpSpPr/>
          <p:nvPr/>
        </p:nvGrpSpPr>
        <p:grpSpPr>
          <a:xfrm>
            <a:off x="6598271" y="1798026"/>
            <a:ext cx="4031630" cy="3798187"/>
            <a:chOff x="7106271" y="1836126"/>
            <a:chExt cx="4031630" cy="3798187"/>
          </a:xfrm>
        </p:grpSpPr>
        <p:sp>
          <p:nvSpPr>
            <p:cNvPr id="20" name="文本框 92"/>
            <p:cNvSpPr txBox="1"/>
            <p:nvPr/>
          </p:nvSpPr>
          <p:spPr>
            <a:xfrm>
              <a:off x="7106271" y="1836126"/>
              <a:ext cx="4031630" cy="1492716"/>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客流进入</a:t>
              </a:r>
              <a:endParaRPr lang="en-US" altLang="zh-CN" sz="2000" b="1"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预测</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时间点</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后</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起飞航班数</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10/30/60/90min</a:t>
              </a:r>
            </a:p>
            <a:p>
              <a:pPr marL="742950" lvl="1" indent="-285750">
                <a:lnSpc>
                  <a:spcPct val="130000"/>
                </a:lnSpc>
                <a:buFont typeface="Wingdings" charset="2"/>
                <a:buChar char="p"/>
              </a:pPr>
              <a:r>
                <a:rPr lang="en-US" altLang="zh-CN" sz="1600" dirty="0" smtClean="0">
                  <a:solidFill>
                    <a:schemeClr val="tx2"/>
                  </a:solidFill>
                  <a:latin typeface="Microsoft YaHei Light" charset="-122"/>
                  <a:ea typeface="Microsoft YaHei Light" charset="-122"/>
                  <a:cs typeface="Microsoft YaHei Light" charset="-122"/>
                </a:rPr>
                <a:t>120/180/240min</a:t>
              </a:r>
              <a:endParaRPr lang="zh-CN" altLang="en-US" sz="1600" dirty="0">
                <a:solidFill>
                  <a:schemeClr val="tx2"/>
                </a:solidFill>
                <a:latin typeface="Microsoft YaHei Light" charset="-122"/>
                <a:ea typeface="Microsoft YaHei Light" charset="-122"/>
                <a:cs typeface="Microsoft YaHei Light" charset="-122"/>
              </a:endParaRPr>
            </a:p>
          </p:txBody>
        </p:sp>
        <p:sp>
          <p:nvSpPr>
            <p:cNvPr id="21" name="文本框 92"/>
            <p:cNvSpPr txBox="1"/>
            <p:nvPr/>
          </p:nvSpPr>
          <p:spPr>
            <a:xfrm>
              <a:off x="7106271" y="4141597"/>
              <a:ext cx="4031629" cy="1492716"/>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客流滞留</a:t>
              </a:r>
              <a:endParaRPr lang="en-US" altLang="zh-CN" sz="2000" b="1"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预测</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时间</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点</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前</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起飞航班数</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10min</a:t>
              </a:r>
            </a:p>
            <a:p>
              <a:pPr marL="742950" lvl="1" indent="-285750">
                <a:lnSpc>
                  <a:spcPct val="130000"/>
                </a:lnSpc>
                <a:buFont typeface="Wingdings" charset="2"/>
                <a:buChar char="p"/>
              </a:pPr>
              <a:r>
                <a:rPr lang="en-US" altLang="zh-CN" sz="1600" dirty="0" smtClean="0">
                  <a:solidFill>
                    <a:schemeClr val="tx2"/>
                  </a:solidFill>
                  <a:latin typeface="Microsoft YaHei Light" charset="-122"/>
                  <a:ea typeface="Microsoft YaHei Light" charset="-122"/>
                  <a:cs typeface="Microsoft YaHei Light" charset="-122"/>
                </a:rPr>
                <a:t>30/60min</a:t>
              </a:r>
              <a:endParaRPr lang="zh-CN" altLang="en-US" sz="1600" dirty="0">
                <a:solidFill>
                  <a:schemeClr val="tx2"/>
                </a:solidFill>
                <a:latin typeface="Microsoft YaHei Light" charset="-122"/>
                <a:ea typeface="Microsoft YaHei Light" charset="-122"/>
                <a:cs typeface="Microsoft YaHei Light" charset="-122"/>
              </a:endParaRPr>
            </a:p>
          </p:txBody>
        </p:sp>
      </p:grpSp>
      <p:sp>
        <p:nvSpPr>
          <p:cNvPr id="14" name="左大括号 13"/>
          <p:cNvSpPr/>
          <p:nvPr/>
        </p:nvSpPr>
        <p:spPr>
          <a:xfrm flipH="1">
            <a:off x="10369456" y="1819956"/>
            <a:ext cx="254188" cy="3694621"/>
          </a:xfrm>
          <a:prstGeom prst="lef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ln w="0"/>
              <a:effectLst>
                <a:outerShdw blurRad="38100" dist="19050" dir="2700000" algn="tl" rotWithShape="0">
                  <a:schemeClr val="dk1">
                    <a:alpha val="40000"/>
                  </a:schemeClr>
                </a:outerShdw>
              </a:effectLst>
            </a:endParaRPr>
          </a:p>
        </p:txBody>
      </p:sp>
      <p:sp>
        <p:nvSpPr>
          <p:cNvPr id="16" name="文本框 15"/>
          <p:cNvSpPr txBox="1"/>
          <p:nvPr/>
        </p:nvSpPr>
        <p:spPr>
          <a:xfrm>
            <a:off x="10642694" y="3259411"/>
            <a:ext cx="914491" cy="812530"/>
          </a:xfrm>
          <a:prstGeom prst="rect">
            <a:avLst/>
          </a:prstGeom>
          <a:noFill/>
        </p:spPr>
        <p:txBody>
          <a:bodyPr wrap="square" rtlCol="0">
            <a:spAutoFit/>
          </a:bodyPr>
          <a:lstStyle/>
          <a:p>
            <a:pPr algn="ctr">
              <a:lnSpc>
                <a:spcPct val="130000"/>
              </a:lnSpc>
            </a:pPr>
            <a:r>
              <a:rPr kumimoji="1" lang="en-US" altLang="zh-CN" dirty="0" smtClean="0">
                <a:solidFill>
                  <a:schemeClr val="tx2"/>
                </a:solidFill>
                <a:latin typeface="Microsoft YaHei" charset="-122"/>
                <a:ea typeface="Microsoft YaHei" charset="-122"/>
                <a:cs typeface="Microsoft YaHei" charset="-122"/>
              </a:rPr>
              <a:t>107</a:t>
            </a:r>
            <a:r>
              <a:rPr kumimoji="1" lang="zh-CN" altLang="en-US" dirty="0" smtClean="0">
                <a:solidFill>
                  <a:schemeClr val="tx2"/>
                </a:solidFill>
                <a:latin typeface="Microsoft YaHei" charset="-122"/>
                <a:ea typeface="Microsoft YaHei" charset="-122"/>
                <a:cs typeface="Microsoft YaHei" charset="-122"/>
              </a:rPr>
              <a:t>个</a:t>
            </a:r>
            <a:endParaRPr kumimoji="1" lang="en-US" altLang="zh-CN" dirty="0" smtClean="0">
              <a:solidFill>
                <a:schemeClr val="tx2"/>
              </a:solidFill>
              <a:latin typeface="Microsoft YaHei" charset="-122"/>
              <a:ea typeface="Microsoft YaHei" charset="-122"/>
              <a:cs typeface="Microsoft YaHei" charset="-122"/>
            </a:endParaRPr>
          </a:p>
          <a:p>
            <a:pPr algn="ctr">
              <a:lnSpc>
                <a:spcPct val="130000"/>
              </a:lnSpc>
            </a:pPr>
            <a:r>
              <a:rPr kumimoji="1" lang="zh-CN" altLang="en-US" dirty="0" smtClean="0">
                <a:solidFill>
                  <a:schemeClr val="tx2"/>
                </a:solidFill>
                <a:latin typeface="Microsoft YaHei" charset="-122"/>
                <a:ea typeface="Microsoft YaHei" charset="-122"/>
                <a:cs typeface="Microsoft YaHei" charset="-122"/>
              </a:rPr>
              <a:t>登机口</a:t>
            </a:r>
            <a:endParaRPr kumimoji="1" lang="zh-CN" altLang="en-US" dirty="0">
              <a:solidFill>
                <a:schemeClr val="tx2"/>
              </a:solidFill>
              <a:latin typeface="Microsoft YaHei" charset="-122"/>
              <a:ea typeface="Microsoft YaHei" charset="-122"/>
              <a:cs typeface="Microsoft YaHei" charset="-122"/>
            </a:endParaRPr>
          </a:p>
        </p:txBody>
      </p:sp>
      <p:grpSp>
        <p:nvGrpSpPr>
          <p:cNvPr id="12" name="组 11"/>
          <p:cNvGrpSpPr/>
          <p:nvPr/>
        </p:nvGrpSpPr>
        <p:grpSpPr>
          <a:xfrm>
            <a:off x="552886" y="2094385"/>
            <a:ext cx="4572000" cy="3963515"/>
            <a:chOff x="552886" y="2094385"/>
            <a:chExt cx="4572000" cy="3963515"/>
          </a:xfrm>
        </p:grpSpPr>
        <p:graphicFrame>
          <p:nvGraphicFramePr>
            <p:cNvPr id="10" name="图表 9"/>
            <p:cNvGraphicFramePr>
              <a:graphicFrameLocks/>
            </p:cNvGraphicFramePr>
            <p:nvPr>
              <p:extLst>
                <p:ext uri="{D42A27DB-BD31-4B8C-83A1-F6EECF244321}">
                  <p14:modId xmlns:p14="http://schemas.microsoft.com/office/powerpoint/2010/main" val="936112163"/>
                </p:ext>
              </p:extLst>
            </p:nvPr>
          </p:nvGraphicFramePr>
          <p:xfrm>
            <a:off x="552886" y="3314700"/>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17" name="圆角矩形 16"/>
            <p:cNvSpPr/>
            <p:nvPr/>
          </p:nvSpPr>
          <p:spPr>
            <a:xfrm>
              <a:off x="3975100" y="3060700"/>
              <a:ext cx="153630" cy="2880000"/>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Freeform 171"/>
            <p:cNvSpPr>
              <a:spLocks/>
            </p:cNvSpPr>
            <p:nvPr/>
          </p:nvSpPr>
          <p:spPr bwMode="auto">
            <a:xfrm>
              <a:off x="3601914" y="2094385"/>
              <a:ext cx="900000" cy="900000"/>
            </a:xfrm>
            <a:custGeom>
              <a:avLst/>
              <a:gdLst>
                <a:gd name="T0" fmla="*/ 224 w 272"/>
                <a:gd name="T1" fmla="*/ 224 h 312"/>
                <a:gd name="T2" fmla="*/ 224 w 272"/>
                <a:gd name="T3" fmla="*/ 49 h 312"/>
                <a:gd name="T4" fmla="*/ 48 w 272"/>
                <a:gd name="T5" fmla="*/ 49 h 312"/>
                <a:gd name="T6" fmla="*/ 48 w 272"/>
                <a:gd name="T7" fmla="*/ 224 h 312"/>
                <a:gd name="T8" fmla="*/ 136 w 272"/>
                <a:gd name="T9" fmla="*/ 312 h 312"/>
                <a:gd name="T10" fmla="*/ 224 w 272"/>
                <a:gd name="T11" fmla="*/ 224 h 312"/>
              </a:gdLst>
              <a:ahLst/>
              <a:cxnLst>
                <a:cxn ang="0">
                  <a:pos x="T0" y="T1"/>
                </a:cxn>
                <a:cxn ang="0">
                  <a:pos x="T2" y="T3"/>
                </a:cxn>
                <a:cxn ang="0">
                  <a:pos x="T4" y="T5"/>
                </a:cxn>
                <a:cxn ang="0">
                  <a:pos x="T6" y="T7"/>
                </a:cxn>
                <a:cxn ang="0">
                  <a:pos x="T8" y="T9"/>
                </a:cxn>
                <a:cxn ang="0">
                  <a:pos x="T10" y="T11"/>
                </a:cxn>
              </a:cxnLst>
              <a:rect l="0" t="0" r="r" b="b"/>
              <a:pathLst>
                <a:path w="272" h="312">
                  <a:moveTo>
                    <a:pt x="224" y="224"/>
                  </a:moveTo>
                  <a:cubicBezTo>
                    <a:pt x="272" y="176"/>
                    <a:pt x="272" y="97"/>
                    <a:pt x="224" y="49"/>
                  </a:cubicBezTo>
                  <a:cubicBezTo>
                    <a:pt x="175" y="0"/>
                    <a:pt x="97" y="0"/>
                    <a:pt x="48" y="49"/>
                  </a:cubicBezTo>
                  <a:cubicBezTo>
                    <a:pt x="0" y="97"/>
                    <a:pt x="0" y="176"/>
                    <a:pt x="48" y="224"/>
                  </a:cubicBezTo>
                  <a:cubicBezTo>
                    <a:pt x="136" y="312"/>
                    <a:pt x="136" y="312"/>
                    <a:pt x="136" y="312"/>
                  </a:cubicBezTo>
                  <a:lnTo>
                    <a:pt x="224" y="224"/>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9" name="文本框 18"/>
            <p:cNvSpPr txBox="1"/>
            <p:nvPr/>
          </p:nvSpPr>
          <p:spPr>
            <a:xfrm>
              <a:off x="3610150" y="2125871"/>
              <a:ext cx="915612" cy="707886"/>
            </a:xfrm>
            <a:prstGeom prst="rect">
              <a:avLst/>
            </a:prstGeom>
            <a:noFill/>
          </p:spPr>
          <p:txBody>
            <a:bodyPr wrap="square" rtlCol="0">
              <a:spAutoFit/>
            </a:bodyPr>
            <a:lstStyle/>
            <a:p>
              <a:pPr algn="ctr"/>
              <a:r>
                <a:rPr kumimoji="1" lang="zh-CN" altLang="en-US" sz="1600" b="1" dirty="0" smtClean="0">
                  <a:solidFill>
                    <a:schemeClr val="bg1"/>
                  </a:solidFill>
                  <a:latin typeface="Microsoft YaHei" charset="-122"/>
                  <a:ea typeface="Microsoft YaHei" charset="-122"/>
                  <a:cs typeface="Microsoft YaHei" charset="-122"/>
                </a:rPr>
                <a:t>预计</a:t>
              </a:r>
              <a:endParaRPr kumimoji="1" lang="en-US" altLang="zh-CN" sz="1600" b="1" dirty="0" smtClean="0">
                <a:solidFill>
                  <a:schemeClr val="bg1"/>
                </a:solidFill>
                <a:latin typeface="Microsoft YaHei" charset="-122"/>
                <a:ea typeface="Microsoft YaHei" charset="-122"/>
                <a:cs typeface="Microsoft YaHei" charset="-122"/>
              </a:endParaRPr>
            </a:p>
            <a:p>
              <a:pPr algn="ctr"/>
              <a:r>
                <a:rPr kumimoji="1" lang="zh-CN" altLang="en-US" sz="2400" b="1" dirty="0" smtClean="0">
                  <a:solidFill>
                    <a:schemeClr val="bg1"/>
                  </a:solidFill>
                  <a:latin typeface="Microsoft YaHei" charset="-122"/>
                  <a:ea typeface="Microsoft YaHei" charset="-122"/>
                  <a:cs typeface="Microsoft YaHei" charset="-122"/>
                </a:rPr>
                <a:t>起飞</a:t>
              </a:r>
              <a:endParaRPr kumimoji="1" lang="zh-CN" altLang="en-US" sz="1600" b="1" dirty="0">
                <a:solidFill>
                  <a:schemeClr val="bg1"/>
                </a:solidFill>
                <a:latin typeface="Microsoft YaHei" charset="-122"/>
                <a:ea typeface="Microsoft YaHei" charset="-122"/>
                <a:cs typeface="Microsoft YaHei" charset="-122"/>
              </a:endParaRPr>
            </a:p>
          </p:txBody>
        </p:sp>
        <p:sp>
          <p:nvSpPr>
            <p:cNvPr id="22" name="圆角矩形标注 21"/>
            <p:cNvSpPr/>
            <p:nvPr/>
          </p:nvSpPr>
          <p:spPr>
            <a:xfrm>
              <a:off x="745770" y="2448071"/>
              <a:ext cx="1534973" cy="317917"/>
            </a:xfrm>
            <a:prstGeom prst="wedgeRoundRectCallout">
              <a:avLst>
                <a:gd name="adj1" fmla="val 59786"/>
                <a:gd name="adj2" fmla="val 32019"/>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zh-CN" altLang="en-US" sz="1600" smtClean="0">
                  <a:solidFill>
                    <a:schemeClr val="bg1"/>
                  </a:solidFill>
                  <a:latin typeface="Microsoft YaHei" charset="-122"/>
                  <a:ea typeface="Microsoft YaHei" charset="-122"/>
                  <a:cs typeface="Microsoft YaHei" charset="-122"/>
                </a:rPr>
                <a:t>安检人数分布</a:t>
              </a:r>
              <a:endParaRPr kumimoji="1" lang="zh-CN" altLang="en-US" sz="1600" dirty="0">
                <a:solidFill>
                  <a:schemeClr val="bg1"/>
                </a:solidFill>
                <a:latin typeface="Microsoft YaHei" charset="-122"/>
                <a:ea typeface="Microsoft YaHei" charset="-122"/>
                <a:cs typeface="Microsoft YaHei" charset="-122"/>
              </a:endParaRPr>
            </a:p>
          </p:txBody>
        </p:sp>
        <p:sp>
          <p:nvSpPr>
            <p:cNvPr id="23" name="圆角矩形标注 22"/>
            <p:cNvSpPr/>
            <p:nvPr/>
          </p:nvSpPr>
          <p:spPr>
            <a:xfrm>
              <a:off x="745770" y="4672013"/>
              <a:ext cx="1654529" cy="355687"/>
            </a:xfrm>
            <a:prstGeom prst="wedgeRoundRectCallout">
              <a:avLst>
                <a:gd name="adj1" fmla="val 58642"/>
                <a:gd name="adj2" fmla="val 35740"/>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smtClean="0">
                  <a:solidFill>
                    <a:schemeClr val="bg1"/>
                  </a:solidFill>
                  <a:latin typeface="Microsoft YaHei" charset="-122"/>
                  <a:ea typeface="Microsoft YaHei" charset="-122"/>
                  <a:cs typeface="Microsoft YaHei" charset="-122"/>
                </a:rPr>
                <a:t>起飞航班数分布</a:t>
              </a:r>
              <a:endParaRPr kumimoji="1" lang="zh-CN" altLang="en-US" sz="1600" dirty="0">
                <a:solidFill>
                  <a:schemeClr val="bg1"/>
                </a:solidFill>
                <a:latin typeface="Microsoft YaHei" charset="-122"/>
                <a:ea typeface="Microsoft YaHei" charset="-122"/>
                <a:cs typeface="Microsoft YaHei" charset="-122"/>
              </a:endParaRPr>
            </a:p>
          </p:txBody>
        </p:sp>
        <p:cxnSp>
          <p:nvCxnSpPr>
            <p:cNvPr id="24" name="直接连接符 13"/>
            <p:cNvCxnSpPr/>
            <p:nvPr/>
          </p:nvCxnSpPr>
          <p:spPr>
            <a:xfrm rot="16200000">
              <a:off x="2924050" y="3483370"/>
              <a:ext cx="0" cy="4300787"/>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96586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smtClean="0">
                <a:solidFill>
                  <a:schemeClr val="tx2"/>
                </a:solidFill>
                <a:latin typeface="微软雅黑" panose="020B0503020204020204" pitchFamily="34" charset="-122"/>
                <a:ea typeface="微软雅黑" panose="020B0503020204020204" pitchFamily="34" charset="-122"/>
              </a:rPr>
              <a:t>其他</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2</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grpSp>
        <p:nvGrpSpPr>
          <p:cNvPr id="5" name="组合 4"/>
          <p:cNvGrpSpPr/>
          <p:nvPr/>
        </p:nvGrpSpPr>
        <p:grpSpPr>
          <a:xfrm>
            <a:off x="4229926" y="1570218"/>
            <a:ext cx="3928795" cy="3620907"/>
            <a:chOff x="3419541" y="1134748"/>
            <a:chExt cx="5278438" cy="4773613"/>
          </a:xfrm>
        </p:grpSpPr>
        <p:sp>
          <p:nvSpPr>
            <p:cNvPr id="34" name="Freeform 40217"/>
            <p:cNvSpPr>
              <a:spLocks/>
            </p:cNvSpPr>
            <p:nvPr/>
          </p:nvSpPr>
          <p:spPr bwMode="auto">
            <a:xfrm>
              <a:off x="6035741" y="3193736"/>
              <a:ext cx="2662238" cy="2714625"/>
            </a:xfrm>
            <a:custGeom>
              <a:avLst/>
              <a:gdLst>
                <a:gd name="T0" fmla="*/ 269 w 1121"/>
                <a:gd name="T1" fmla="*/ 1000 h 1143"/>
                <a:gd name="T2" fmla="*/ 978 w 1121"/>
                <a:gd name="T3" fmla="*/ 810 h 1143"/>
                <a:gd name="T4" fmla="*/ 788 w 1121"/>
                <a:gd name="T5" fmla="*/ 101 h 1143"/>
                <a:gd name="T6" fmla="*/ 245 w 1121"/>
                <a:gd name="T7" fmla="*/ 116 h 1143"/>
                <a:gd name="T8" fmla="*/ 245 w 1121"/>
                <a:gd name="T9" fmla="*/ 116 h 1143"/>
                <a:gd name="T10" fmla="*/ 10 w 1121"/>
                <a:gd name="T11" fmla="*/ 252 h 1143"/>
                <a:gd name="T12" fmla="*/ 10 w 1121"/>
                <a:gd name="T13" fmla="*/ 522 h 1143"/>
                <a:gd name="T14" fmla="*/ 10 w 1121"/>
                <a:gd name="T15" fmla="*/ 522 h 1143"/>
                <a:gd name="T16" fmla="*/ 269 w 1121"/>
                <a:gd name="T17" fmla="*/ 1000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1" h="1143">
                  <a:moveTo>
                    <a:pt x="269" y="1000"/>
                  </a:moveTo>
                  <a:cubicBezTo>
                    <a:pt x="517" y="1143"/>
                    <a:pt x="834" y="1058"/>
                    <a:pt x="978" y="810"/>
                  </a:cubicBezTo>
                  <a:cubicBezTo>
                    <a:pt x="1121" y="562"/>
                    <a:pt x="1036" y="245"/>
                    <a:pt x="788" y="101"/>
                  </a:cubicBezTo>
                  <a:cubicBezTo>
                    <a:pt x="613" y="0"/>
                    <a:pt x="403" y="13"/>
                    <a:pt x="245" y="116"/>
                  </a:cubicBezTo>
                  <a:cubicBezTo>
                    <a:pt x="245" y="116"/>
                    <a:pt x="245" y="116"/>
                    <a:pt x="245" y="116"/>
                  </a:cubicBezTo>
                  <a:cubicBezTo>
                    <a:pt x="10" y="252"/>
                    <a:pt x="10" y="252"/>
                    <a:pt x="10" y="252"/>
                  </a:cubicBezTo>
                  <a:cubicBezTo>
                    <a:pt x="10" y="522"/>
                    <a:pt x="10" y="522"/>
                    <a:pt x="10" y="522"/>
                  </a:cubicBezTo>
                  <a:cubicBezTo>
                    <a:pt x="10" y="522"/>
                    <a:pt x="10" y="522"/>
                    <a:pt x="10" y="522"/>
                  </a:cubicBezTo>
                  <a:cubicBezTo>
                    <a:pt x="0" y="711"/>
                    <a:pt x="94" y="899"/>
                    <a:pt x="269" y="1000"/>
                  </a:cubicBezTo>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40218"/>
            <p:cNvSpPr>
              <a:spLocks/>
            </p:cNvSpPr>
            <p:nvPr/>
          </p:nvSpPr>
          <p:spPr bwMode="auto">
            <a:xfrm>
              <a:off x="3419541" y="3193736"/>
              <a:ext cx="2663825" cy="2714625"/>
            </a:xfrm>
            <a:custGeom>
              <a:avLst/>
              <a:gdLst>
                <a:gd name="T0" fmla="*/ 333 w 1121"/>
                <a:gd name="T1" fmla="*/ 101 h 1143"/>
                <a:gd name="T2" fmla="*/ 143 w 1121"/>
                <a:gd name="T3" fmla="*/ 810 h 1143"/>
                <a:gd name="T4" fmla="*/ 852 w 1121"/>
                <a:gd name="T5" fmla="*/ 1000 h 1143"/>
                <a:gd name="T6" fmla="*/ 1111 w 1121"/>
                <a:gd name="T7" fmla="*/ 522 h 1143"/>
                <a:gd name="T8" fmla="*/ 1111 w 1121"/>
                <a:gd name="T9" fmla="*/ 522 h 1143"/>
                <a:gd name="T10" fmla="*/ 1111 w 1121"/>
                <a:gd name="T11" fmla="*/ 252 h 1143"/>
                <a:gd name="T12" fmla="*/ 876 w 1121"/>
                <a:gd name="T13" fmla="*/ 116 h 1143"/>
                <a:gd name="T14" fmla="*/ 876 w 1121"/>
                <a:gd name="T15" fmla="*/ 116 h 1143"/>
                <a:gd name="T16" fmla="*/ 333 w 1121"/>
                <a:gd name="T17" fmla="*/ 101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1" h="1143">
                  <a:moveTo>
                    <a:pt x="333" y="101"/>
                  </a:moveTo>
                  <a:cubicBezTo>
                    <a:pt x="85" y="245"/>
                    <a:pt x="0" y="562"/>
                    <a:pt x="143" y="810"/>
                  </a:cubicBezTo>
                  <a:cubicBezTo>
                    <a:pt x="287" y="1058"/>
                    <a:pt x="604" y="1143"/>
                    <a:pt x="852" y="1000"/>
                  </a:cubicBezTo>
                  <a:cubicBezTo>
                    <a:pt x="1027" y="899"/>
                    <a:pt x="1121" y="711"/>
                    <a:pt x="1111" y="522"/>
                  </a:cubicBezTo>
                  <a:cubicBezTo>
                    <a:pt x="1111" y="522"/>
                    <a:pt x="1111" y="522"/>
                    <a:pt x="1111" y="522"/>
                  </a:cubicBezTo>
                  <a:cubicBezTo>
                    <a:pt x="1111" y="252"/>
                    <a:pt x="1111" y="252"/>
                    <a:pt x="1111" y="252"/>
                  </a:cubicBezTo>
                  <a:cubicBezTo>
                    <a:pt x="876" y="116"/>
                    <a:pt x="876" y="116"/>
                    <a:pt x="876" y="116"/>
                  </a:cubicBezTo>
                  <a:cubicBezTo>
                    <a:pt x="876" y="116"/>
                    <a:pt x="876" y="116"/>
                    <a:pt x="876" y="116"/>
                  </a:cubicBezTo>
                  <a:cubicBezTo>
                    <a:pt x="718" y="13"/>
                    <a:pt x="508" y="0"/>
                    <a:pt x="333" y="101"/>
                  </a:cubicBezTo>
                </a:path>
              </a:pathLst>
            </a:custGeom>
            <a:solidFill>
              <a:srgbClr val="2AA1DC"/>
            </a:solidFill>
            <a:ln>
              <a:solidFill>
                <a:schemeClr val="accent1"/>
              </a:solid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40219"/>
            <p:cNvSpPr>
              <a:spLocks/>
            </p:cNvSpPr>
            <p:nvPr/>
          </p:nvSpPr>
          <p:spPr bwMode="auto">
            <a:xfrm>
              <a:off x="4838863" y="1134748"/>
              <a:ext cx="2465388" cy="2657474"/>
            </a:xfrm>
            <a:custGeom>
              <a:avLst/>
              <a:gdLst>
                <a:gd name="T0" fmla="*/ 1038 w 1038"/>
                <a:gd name="T1" fmla="*/ 519 h 1118"/>
                <a:gd name="T2" fmla="*/ 519 w 1038"/>
                <a:gd name="T3" fmla="*/ 0 h 1118"/>
                <a:gd name="T4" fmla="*/ 0 w 1038"/>
                <a:gd name="T5" fmla="*/ 519 h 1118"/>
                <a:gd name="T6" fmla="*/ 284 w 1038"/>
                <a:gd name="T7" fmla="*/ 982 h 1118"/>
                <a:gd name="T8" fmla="*/ 284 w 1038"/>
                <a:gd name="T9" fmla="*/ 982 h 1118"/>
                <a:gd name="T10" fmla="*/ 519 w 1038"/>
                <a:gd name="T11" fmla="*/ 1118 h 1118"/>
                <a:gd name="T12" fmla="*/ 754 w 1038"/>
                <a:gd name="T13" fmla="*/ 982 h 1118"/>
                <a:gd name="T14" fmla="*/ 754 w 1038"/>
                <a:gd name="T15" fmla="*/ 982 h 1118"/>
                <a:gd name="T16" fmla="*/ 1038 w 1038"/>
                <a:gd name="T17" fmla="*/ 519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8" h="1118">
                  <a:moveTo>
                    <a:pt x="1038" y="519"/>
                  </a:moveTo>
                  <a:cubicBezTo>
                    <a:pt x="1038" y="233"/>
                    <a:pt x="806" y="0"/>
                    <a:pt x="519" y="0"/>
                  </a:cubicBezTo>
                  <a:cubicBezTo>
                    <a:pt x="232" y="0"/>
                    <a:pt x="0" y="233"/>
                    <a:pt x="0" y="519"/>
                  </a:cubicBezTo>
                  <a:cubicBezTo>
                    <a:pt x="0" y="721"/>
                    <a:pt x="116" y="896"/>
                    <a:pt x="284" y="982"/>
                  </a:cubicBezTo>
                  <a:cubicBezTo>
                    <a:pt x="284" y="982"/>
                    <a:pt x="284" y="982"/>
                    <a:pt x="284" y="982"/>
                  </a:cubicBezTo>
                  <a:cubicBezTo>
                    <a:pt x="519" y="1118"/>
                    <a:pt x="519" y="1118"/>
                    <a:pt x="519" y="1118"/>
                  </a:cubicBezTo>
                  <a:cubicBezTo>
                    <a:pt x="754" y="982"/>
                    <a:pt x="754" y="982"/>
                    <a:pt x="754" y="982"/>
                  </a:cubicBezTo>
                  <a:cubicBezTo>
                    <a:pt x="754" y="982"/>
                    <a:pt x="754" y="982"/>
                    <a:pt x="754" y="982"/>
                  </a:cubicBezTo>
                  <a:cubicBezTo>
                    <a:pt x="922" y="896"/>
                    <a:pt x="1038" y="721"/>
                    <a:pt x="1038" y="519"/>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文本框 4503"/>
            <p:cNvSpPr txBox="1"/>
            <p:nvPr/>
          </p:nvSpPr>
          <p:spPr>
            <a:xfrm>
              <a:off x="6250200" y="4380675"/>
              <a:ext cx="2233318" cy="608635"/>
            </a:xfrm>
            <a:prstGeom prst="rect">
              <a:avLst/>
            </a:prstGeom>
            <a:noFill/>
          </p:spPr>
          <p:txBody>
            <a:bodyPr wrap="squar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时间信息</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9" name="文本框 4505"/>
            <p:cNvSpPr txBox="1"/>
            <p:nvPr/>
          </p:nvSpPr>
          <p:spPr>
            <a:xfrm>
              <a:off x="3718682" y="4380673"/>
              <a:ext cx="2067047" cy="608635"/>
            </a:xfrm>
            <a:prstGeom prst="rect">
              <a:avLst/>
            </a:prstGeom>
            <a:noFill/>
          </p:spPr>
          <p:txBody>
            <a:bodyPr wrap="squar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地理位置</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1" name="文本框 4507"/>
            <p:cNvSpPr txBox="1"/>
            <p:nvPr/>
          </p:nvSpPr>
          <p:spPr>
            <a:xfrm>
              <a:off x="5021856" y="2358702"/>
              <a:ext cx="2099400" cy="608635"/>
            </a:xfrm>
            <a:prstGeom prst="rect">
              <a:avLst/>
            </a:prstGeom>
            <a:noFill/>
          </p:spPr>
          <p:txBody>
            <a:bodyPr wrap="squar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到达信息</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pic>
        <p:nvPicPr>
          <p:cNvPr id="1028" name="Picture 4" descr="C:\Users\zhaokui\Downloads\到达层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8936" y="1796442"/>
            <a:ext cx="552450" cy="552450"/>
          </a:xfrm>
          <a:prstGeom prst="rect">
            <a:avLst/>
          </a:prstGeom>
          <a:noFill/>
          <a:extLst>
            <a:ext uri="{909E8E84-426E-40DD-AFC4-6F175D3DCCD1}">
              <a14:hiddenFill xmlns:a14="http://schemas.microsoft.com/office/drawing/2010/main">
                <a:solidFill>
                  <a:srgbClr val="FFFFFF"/>
                </a:solidFill>
              </a14:hiddenFill>
            </a:ext>
          </a:extLst>
        </p:spPr>
      </p:pic>
      <p:sp>
        <p:nvSpPr>
          <p:cNvPr id="55" name="Freeform 95"/>
          <p:cNvSpPr>
            <a:spLocks/>
          </p:cNvSpPr>
          <p:nvPr/>
        </p:nvSpPr>
        <p:spPr bwMode="auto">
          <a:xfrm>
            <a:off x="4974500" y="3524463"/>
            <a:ext cx="493561" cy="408171"/>
          </a:xfrm>
          <a:custGeom>
            <a:avLst/>
            <a:gdLst>
              <a:gd name="T0" fmla="*/ 134 w 240"/>
              <a:gd name="T1" fmla="*/ 240 h 240"/>
              <a:gd name="T2" fmla="*/ 240 w 240"/>
              <a:gd name="T3" fmla="*/ 0 h 240"/>
              <a:gd name="T4" fmla="*/ 0 w 240"/>
              <a:gd name="T5" fmla="*/ 106 h 240"/>
              <a:gd name="T6" fmla="*/ 118 w 240"/>
              <a:gd name="T7" fmla="*/ 122 h 240"/>
              <a:gd name="T8" fmla="*/ 134 w 240"/>
              <a:gd name="T9" fmla="*/ 240 h 240"/>
            </a:gdLst>
            <a:ahLst/>
            <a:cxnLst>
              <a:cxn ang="0">
                <a:pos x="T0" y="T1"/>
              </a:cxn>
              <a:cxn ang="0">
                <a:pos x="T2" y="T3"/>
              </a:cxn>
              <a:cxn ang="0">
                <a:pos x="T4" y="T5"/>
              </a:cxn>
              <a:cxn ang="0">
                <a:pos x="T6" y="T7"/>
              </a:cxn>
              <a:cxn ang="0">
                <a:pos x="T8" y="T9"/>
              </a:cxn>
            </a:cxnLst>
            <a:rect l="0" t="0" r="r" b="b"/>
            <a:pathLst>
              <a:path w="240" h="240">
                <a:moveTo>
                  <a:pt x="134" y="240"/>
                </a:moveTo>
                <a:lnTo>
                  <a:pt x="240" y="0"/>
                </a:lnTo>
                <a:lnTo>
                  <a:pt x="0" y="106"/>
                </a:lnTo>
                <a:lnTo>
                  <a:pt x="118" y="122"/>
                </a:lnTo>
                <a:lnTo>
                  <a:pt x="134" y="240"/>
                </a:lnTo>
                <a:close/>
              </a:path>
            </a:pathLst>
          </a:custGeom>
          <a:solidFill>
            <a:schemeClr val="bg1"/>
          </a:solidFill>
          <a:ln w="2540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33"/>
          <p:cNvSpPr>
            <a:spLocks noEditPoints="1"/>
          </p:cNvSpPr>
          <p:nvPr/>
        </p:nvSpPr>
        <p:spPr bwMode="auto">
          <a:xfrm>
            <a:off x="6935386" y="3404592"/>
            <a:ext cx="465137" cy="527050"/>
          </a:xfrm>
          <a:custGeom>
            <a:avLst/>
            <a:gdLst>
              <a:gd name="T0" fmla="*/ 54 w 105"/>
              <a:gd name="T1" fmla="*/ 33 h 119"/>
              <a:gd name="T2" fmla="*/ 51 w 105"/>
              <a:gd name="T3" fmla="*/ 33 h 119"/>
              <a:gd name="T4" fmla="*/ 51 w 105"/>
              <a:gd name="T5" fmla="*/ 66 h 119"/>
              <a:gd name="T6" fmla="*/ 49 w 105"/>
              <a:gd name="T7" fmla="*/ 69 h 119"/>
              <a:gd name="T8" fmla="*/ 50 w 105"/>
              <a:gd name="T9" fmla="*/ 71 h 119"/>
              <a:gd name="T10" fmla="*/ 51 w 105"/>
              <a:gd name="T11" fmla="*/ 70 h 119"/>
              <a:gd name="T12" fmla="*/ 51 w 105"/>
              <a:gd name="T13" fmla="*/ 73 h 119"/>
              <a:gd name="T14" fmla="*/ 54 w 105"/>
              <a:gd name="T15" fmla="*/ 73 h 119"/>
              <a:gd name="T16" fmla="*/ 54 w 105"/>
              <a:gd name="T17" fmla="*/ 67 h 119"/>
              <a:gd name="T18" fmla="*/ 72 w 105"/>
              <a:gd name="T19" fmla="*/ 49 h 119"/>
              <a:gd name="T20" fmla="*/ 71 w 105"/>
              <a:gd name="T21" fmla="*/ 47 h 119"/>
              <a:gd name="T22" fmla="*/ 54 w 105"/>
              <a:gd name="T23" fmla="*/ 64 h 119"/>
              <a:gd name="T24" fmla="*/ 54 w 105"/>
              <a:gd name="T25" fmla="*/ 33 h 119"/>
              <a:gd name="T26" fmla="*/ 51 w 105"/>
              <a:gd name="T27" fmla="*/ 31 h 119"/>
              <a:gd name="T28" fmla="*/ 54 w 105"/>
              <a:gd name="T29" fmla="*/ 31 h 119"/>
              <a:gd name="T30" fmla="*/ 54 w 105"/>
              <a:gd name="T31" fmla="*/ 21 h 119"/>
              <a:gd name="T32" fmla="*/ 84 w 105"/>
              <a:gd name="T33" fmla="*/ 34 h 119"/>
              <a:gd name="T34" fmla="*/ 77 w 105"/>
              <a:gd name="T35" fmla="*/ 40 h 119"/>
              <a:gd name="T36" fmla="*/ 79 w 105"/>
              <a:gd name="T37" fmla="*/ 42 h 119"/>
              <a:gd name="T38" fmla="*/ 86 w 105"/>
              <a:gd name="T39" fmla="*/ 35 h 119"/>
              <a:gd name="T40" fmla="*/ 98 w 105"/>
              <a:gd name="T41" fmla="*/ 65 h 119"/>
              <a:gd name="T42" fmla="*/ 89 w 105"/>
              <a:gd name="T43" fmla="*/ 65 h 119"/>
              <a:gd name="T44" fmla="*/ 89 w 105"/>
              <a:gd name="T45" fmla="*/ 68 h 119"/>
              <a:gd name="T46" fmla="*/ 98 w 105"/>
              <a:gd name="T47" fmla="*/ 68 h 119"/>
              <a:gd name="T48" fmla="*/ 86 w 105"/>
              <a:gd name="T49" fmla="*/ 98 h 119"/>
              <a:gd name="T50" fmla="*/ 79 w 105"/>
              <a:gd name="T51" fmla="*/ 91 h 119"/>
              <a:gd name="T52" fmla="*/ 77 w 105"/>
              <a:gd name="T53" fmla="*/ 93 h 119"/>
              <a:gd name="T54" fmla="*/ 84 w 105"/>
              <a:gd name="T55" fmla="*/ 100 h 119"/>
              <a:gd name="T56" fmla="*/ 54 w 105"/>
              <a:gd name="T57" fmla="*/ 112 h 119"/>
              <a:gd name="T58" fmla="*/ 54 w 105"/>
              <a:gd name="T59" fmla="*/ 103 h 119"/>
              <a:gd name="T60" fmla="*/ 51 w 105"/>
              <a:gd name="T61" fmla="*/ 103 h 119"/>
              <a:gd name="T62" fmla="*/ 51 w 105"/>
              <a:gd name="T63" fmla="*/ 112 h 119"/>
              <a:gd name="T64" fmla="*/ 21 w 105"/>
              <a:gd name="T65" fmla="*/ 100 h 119"/>
              <a:gd name="T66" fmla="*/ 28 w 105"/>
              <a:gd name="T67" fmla="*/ 93 h 119"/>
              <a:gd name="T68" fmla="*/ 26 w 105"/>
              <a:gd name="T69" fmla="*/ 91 h 119"/>
              <a:gd name="T70" fmla="*/ 20 w 105"/>
              <a:gd name="T71" fmla="*/ 98 h 119"/>
              <a:gd name="T72" fmla="*/ 7 w 105"/>
              <a:gd name="T73" fmla="*/ 68 h 119"/>
              <a:gd name="T74" fmla="*/ 17 w 105"/>
              <a:gd name="T75" fmla="*/ 68 h 119"/>
              <a:gd name="T76" fmla="*/ 17 w 105"/>
              <a:gd name="T77" fmla="*/ 65 h 119"/>
              <a:gd name="T78" fmla="*/ 7 w 105"/>
              <a:gd name="T79" fmla="*/ 65 h 119"/>
              <a:gd name="T80" fmla="*/ 20 w 105"/>
              <a:gd name="T81" fmla="*/ 35 h 119"/>
              <a:gd name="T82" fmla="*/ 26 w 105"/>
              <a:gd name="T83" fmla="*/ 42 h 119"/>
              <a:gd name="T84" fmla="*/ 28 w 105"/>
              <a:gd name="T85" fmla="*/ 40 h 119"/>
              <a:gd name="T86" fmla="*/ 21 w 105"/>
              <a:gd name="T87" fmla="*/ 34 h 119"/>
              <a:gd name="T88" fmla="*/ 51 w 105"/>
              <a:gd name="T89" fmla="*/ 21 h 119"/>
              <a:gd name="T90" fmla="*/ 51 w 105"/>
              <a:gd name="T91" fmla="*/ 31 h 119"/>
              <a:gd name="T92" fmla="*/ 65 w 105"/>
              <a:gd name="T93" fmla="*/ 0 h 119"/>
              <a:gd name="T94" fmla="*/ 40 w 105"/>
              <a:gd name="T95" fmla="*/ 0 h 119"/>
              <a:gd name="T96" fmla="*/ 40 w 105"/>
              <a:gd name="T97" fmla="*/ 10 h 119"/>
              <a:gd name="T98" fmla="*/ 50 w 105"/>
              <a:gd name="T99" fmla="*/ 10 h 119"/>
              <a:gd name="T100" fmla="*/ 50 w 105"/>
              <a:gd name="T101" fmla="*/ 14 h 119"/>
              <a:gd name="T102" fmla="*/ 0 w 105"/>
              <a:gd name="T103" fmla="*/ 67 h 119"/>
              <a:gd name="T104" fmla="*/ 53 w 105"/>
              <a:gd name="T105" fmla="*/ 119 h 119"/>
              <a:gd name="T106" fmla="*/ 105 w 105"/>
              <a:gd name="T107" fmla="*/ 67 h 119"/>
              <a:gd name="T108" fmla="*/ 56 w 105"/>
              <a:gd name="T109" fmla="*/ 14 h 119"/>
              <a:gd name="T110" fmla="*/ 56 w 105"/>
              <a:gd name="T111" fmla="*/ 10 h 119"/>
              <a:gd name="T112" fmla="*/ 65 w 105"/>
              <a:gd name="T113" fmla="*/ 10 h 119"/>
              <a:gd name="T114" fmla="*/ 65 w 105"/>
              <a:gd name="T11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19">
                <a:moveTo>
                  <a:pt x="54" y="33"/>
                </a:moveTo>
                <a:cubicBezTo>
                  <a:pt x="51" y="33"/>
                  <a:pt x="51" y="33"/>
                  <a:pt x="51" y="33"/>
                </a:cubicBezTo>
                <a:cubicBezTo>
                  <a:pt x="51" y="66"/>
                  <a:pt x="51" y="66"/>
                  <a:pt x="51" y="66"/>
                </a:cubicBezTo>
                <a:cubicBezTo>
                  <a:pt x="49" y="69"/>
                  <a:pt x="49" y="69"/>
                  <a:pt x="49" y="69"/>
                </a:cubicBezTo>
                <a:cubicBezTo>
                  <a:pt x="50" y="71"/>
                  <a:pt x="50" y="71"/>
                  <a:pt x="50" y="71"/>
                </a:cubicBezTo>
                <a:cubicBezTo>
                  <a:pt x="51" y="70"/>
                  <a:pt x="51" y="70"/>
                  <a:pt x="51" y="70"/>
                </a:cubicBezTo>
                <a:cubicBezTo>
                  <a:pt x="51" y="73"/>
                  <a:pt x="51" y="73"/>
                  <a:pt x="51" y="73"/>
                </a:cubicBezTo>
                <a:cubicBezTo>
                  <a:pt x="54" y="73"/>
                  <a:pt x="54" y="73"/>
                  <a:pt x="54" y="73"/>
                </a:cubicBezTo>
                <a:cubicBezTo>
                  <a:pt x="54" y="67"/>
                  <a:pt x="54" y="67"/>
                  <a:pt x="54" y="67"/>
                </a:cubicBezTo>
                <a:cubicBezTo>
                  <a:pt x="72" y="49"/>
                  <a:pt x="72" y="49"/>
                  <a:pt x="72" y="49"/>
                </a:cubicBezTo>
                <a:cubicBezTo>
                  <a:pt x="71" y="47"/>
                  <a:pt x="71" y="47"/>
                  <a:pt x="71" y="47"/>
                </a:cubicBezTo>
                <a:cubicBezTo>
                  <a:pt x="54" y="64"/>
                  <a:pt x="54" y="64"/>
                  <a:pt x="54" y="64"/>
                </a:cubicBezTo>
                <a:cubicBezTo>
                  <a:pt x="54" y="33"/>
                  <a:pt x="54" y="33"/>
                  <a:pt x="54" y="33"/>
                </a:cubicBezTo>
                <a:moveTo>
                  <a:pt x="51" y="31"/>
                </a:moveTo>
                <a:cubicBezTo>
                  <a:pt x="54" y="31"/>
                  <a:pt x="54" y="31"/>
                  <a:pt x="54" y="31"/>
                </a:cubicBezTo>
                <a:cubicBezTo>
                  <a:pt x="54" y="21"/>
                  <a:pt x="54" y="21"/>
                  <a:pt x="54" y="21"/>
                </a:cubicBezTo>
                <a:cubicBezTo>
                  <a:pt x="66" y="21"/>
                  <a:pt x="76" y="26"/>
                  <a:pt x="84" y="34"/>
                </a:cubicBezTo>
                <a:cubicBezTo>
                  <a:pt x="77" y="40"/>
                  <a:pt x="77" y="40"/>
                  <a:pt x="77" y="40"/>
                </a:cubicBezTo>
                <a:cubicBezTo>
                  <a:pt x="79" y="42"/>
                  <a:pt x="79" y="42"/>
                  <a:pt x="79" y="42"/>
                </a:cubicBezTo>
                <a:cubicBezTo>
                  <a:pt x="86" y="35"/>
                  <a:pt x="86" y="35"/>
                  <a:pt x="86" y="35"/>
                </a:cubicBezTo>
                <a:cubicBezTo>
                  <a:pt x="93" y="43"/>
                  <a:pt x="98" y="54"/>
                  <a:pt x="98" y="65"/>
                </a:cubicBezTo>
                <a:cubicBezTo>
                  <a:pt x="89" y="65"/>
                  <a:pt x="89" y="65"/>
                  <a:pt x="89" y="65"/>
                </a:cubicBezTo>
                <a:cubicBezTo>
                  <a:pt x="89" y="68"/>
                  <a:pt x="89" y="68"/>
                  <a:pt x="89" y="68"/>
                </a:cubicBezTo>
                <a:cubicBezTo>
                  <a:pt x="98" y="68"/>
                  <a:pt x="98" y="68"/>
                  <a:pt x="98" y="68"/>
                </a:cubicBezTo>
                <a:cubicBezTo>
                  <a:pt x="98" y="79"/>
                  <a:pt x="93" y="90"/>
                  <a:pt x="86" y="98"/>
                </a:cubicBezTo>
                <a:cubicBezTo>
                  <a:pt x="79" y="91"/>
                  <a:pt x="79" y="91"/>
                  <a:pt x="79" y="91"/>
                </a:cubicBezTo>
                <a:cubicBezTo>
                  <a:pt x="77" y="93"/>
                  <a:pt x="77" y="93"/>
                  <a:pt x="77" y="93"/>
                </a:cubicBezTo>
                <a:cubicBezTo>
                  <a:pt x="84" y="100"/>
                  <a:pt x="84" y="100"/>
                  <a:pt x="84" y="100"/>
                </a:cubicBezTo>
                <a:cubicBezTo>
                  <a:pt x="76" y="107"/>
                  <a:pt x="66" y="112"/>
                  <a:pt x="54" y="112"/>
                </a:cubicBezTo>
                <a:cubicBezTo>
                  <a:pt x="54" y="103"/>
                  <a:pt x="54" y="103"/>
                  <a:pt x="54" y="103"/>
                </a:cubicBezTo>
                <a:cubicBezTo>
                  <a:pt x="51" y="103"/>
                  <a:pt x="51" y="103"/>
                  <a:pt x="51" y="103"/>
                </a:cubicBezTo>
                <a:cubicBezTo>
                  <a:pt x="51" y="112"/>
                  <a:pt x="51" y="112"/>
                  <a:pt x="51" y="112"/>
                </a:cubicBezTo>
                <a:cubicBezTo>
                  <a:pt x="40" y="112"/>
                  <a:pt x="29" y="107"/>
                  <a:pt x="21" y="100"/>
                </a:cubicBezTo>
                <a:cubicBezTo>
                  <a:pt x="28" y="93"/>
                  <a:pt x="28" y="93"/>
                  <a:pt x="28" y="93"/>
                </a:cubicBezTo>
                <a:cubicBezTo>
                  <a:pt x="26" y="91"/>
                  <a:pt x="26" y="91"/>
                  <a:pt x="26" y="91"/>
                </a:cubicBezTo>
                <a:cubicBezTo>
                  <a:pt x="20" y="98"/>
                  <a:pt x="20" y="98"/>
                  <a:pt x="20" y="98"/>
                </a:cubicBezTo>
                <a:cubicBezTo>
                  <a:pt x="12" y="90"/>
                  <a:pt x="8" y="79"/>
                  <a:pt x="7" y="68"/>
                </a:cubicBezTo>
                <a:cubicBezTo>
                  <a:pt x="17" y="68"/>
                  <a:pt x="17" y="68"/>
                  <a:pt x="17" y="68"/>
                </a:cubicBezTo>
                <a:cubicBezTo>
                  <a:pt x="17" y="65"/>
                  <a:pt x="17" y="65"/>
                  <a:pt x="17" y="65"/>
                </a:cubicBezTo>
                <a:cubicBezTo>
                  <a:pt x="7" y="65"/>
                  <a:pt x="7" y="65"/>
                  <a:pt x="7" y="65"/>
                </a:cubicBezTo>
                <a:cubicBezTo>
                  <a:pt x="8" y="54"/>
                  <a:pt x="12" y="43"/>
                  <a:pt x="20" y="35"/>
                </a:cubicBezTo>
                <a:cubicBezTo>
                  <a:pt x="26" y="42"/>
                  <a:pt x="26" y="42"/>
                  <a:pt x="26" y="42"/>
                </a:cubicBezTo>
                <a:cubicBezTo>
                  <a:pt x="28" y="40"/>
                  <a:pt x="28" y="40"/>
                  <a:pt x="28" y="40"/>
                </a:cubicBezTo>
                <a:cubicBezTo>
                  <a:pt x="21" y="34"/>
                  <a:pt x="21" y="34"/>
                  <a:pt x="21" y="34"/>
                </a:cubicBezTo>
                <a:cubicBezTo>
                  <a:pt x="29" y="26"/>
                  <a:pt x="40" y="21"/>
                  <a:pt x="51" y="21"/>
                </a:cubicBezTo>
                <a:cubicBezTo>
                  <a:pt x="51" y="31"/>
                  <a:pt x="51" y="31"/>
                  <a:pt x="51" y="31"/>
                </a:cubicBezTo>
                <a:moveTo>
                  <a:pt x="65" y="0"/>
                </a:moveTo>
                <a:cubicBezTo>
                  <a:pt x="40" y="0"/>
                  <a:pt x="40" y="0"/>
                  <a:pt x="40" y="0"/>
                </a:cubicBezTo>
                <a:cubicBezTo>
                  <a:pt x="40" y="10"/>
                  <a:pt x="40" y="10"/>
                  <a:pt x="40" y="10"/>
                </a:cubicBezTo>
                <a:cubicBezTo>
                  <a:pt x="50" y="10"/>
                  <a:pt x="50" y="10"/>
                  <a:pt x="50" y="10"/>
                </a:cubicBezTo>
                <a:cubicBezTo>
                  <a:pt x="50" y="14"/>
                  <a:pt x="50" y="14"/>
                  <a:pt x="50" y="14"/>
                </a:cubicBezTo>
                <a:cubicBezTo>
                  <a:pt x="22" y="16"/>
                  <a:pt x="0" y="39"/>
                  <a:pt x="0" y="67"/>
                </a:cubicBezTo>
                <a:cubicBezTo>
                  <a:pt x="0" y="96"/>
                  <a:pt x="24" y="119"/>
                  <a:pt x="53" y="119"/>
                </a:cubicBezTo>
                <a:cubicBezTo>
                  <a:pt x="82" y="119"/>
                  <a:pt x="105" y="96"/>
                  <a:pt x="105" y="67"/>
                </a:cubicBezTo>
                <a:cubicBezTo>
                  <a:pt x="105" y="39"/>
                  <a:pt x="83" y="16"/>
                  <a:pt x="56" y="14"/>
                </a:cubicBezTo>
                <a:cubicBezTo>
                  <a:pt x="56" y="10"/>
                  <a:pt x="56" y="10"/>
                  <a:pt x="56" y="10"/>
                </a:cubicBezTo>
                <a:cubicBezTo>
                  <a:pt x="65" y="10"/>
                  <a:pt x="65" y="10"/>
                  <a:pt x="65" y="10"/>
                </a:cubicBezTo>
                <a:cubicBezTo>
                  <a:pt x="65" y="0"/>
                  <a:pt x="65" y="0"/>
                  <a:pt x="65"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7" name="组合 56"/>
          <p:cNvGrpSpPr/>
          <p:nvPr/>
        </p:nvGrpSpPr>
        <p:grpSpPr>
          <a:xfrm rot="10800000">
            <a:off x="4191128" y="2428867"/>
            <a:ext cx="1095214" cy="242004"/>
            <a:chOff x="5424291" y="1270801"/>
            <a:chExt cx="1095214" cy="242004"/>
          </a:xfrm>
        </p:grpSpPr>
        <p:sp>
          <p:nvSpPr>
            <p:cNvPr id="58" name="Freeform 24"/>
            <p:cNvSpPr>
              <a:spLocks/>
            </p:cNvSpPr>
            <p:nvPr/>
          </p:nvSpPr>
          <p:spPr bwMode="auto">
            <a:xfrm>
              <a:off x="5441782" y="1270801"/>
              <a:ext cx="1077723" cy="226308"/>
            </a:xfrm>
            <a:custGeom>
              <a:avLst/>
              <a:gdLst>
                <a:gd name="T0" fmla="*/ 5 w 801"/>
                <a:gd name="T1" fmla="*/ 173 h 173"/>
                <a:gd name="T2" fmla="*/ 208 w 801"/>
                <a:gd name="T3" fmla="*/ 6 h 173"/>
                <a:gd name="T4" fmla="*/ 801 w 801"/>
                <a:gd name="T5" fmla="*/ 6 h 173"/>
                <a:gd name="T6" fmla="*/ 801 w 801"/>
                <a:gd name="T7" fmla="*/ 0 h 173"/>
                <a:gd name="T8" fmla="*/ 205 w 801"/>
                <a:gd name="T9" fmla="*/ 0 h 173"/>
                <a:gd name="T10" fmla="*/ 0 w 801"/>
                <a:gd name="T11" fmla="*/ 167 h 173"/>
                <a:gd name="T12" fmla="*/ 5 w 8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801" h="173">
                  <a:moveTo>
                    <a:pt x="5" y="173"/>
                  </a:moveTo>
                  <a:lnTo>
                    <a:pt x="208" y="6"/>
                  </a:lnTo>
                  <a:lnTo>
                    <a:pt x="801" y="6"/>
                  </a:lnTo>
                  <a:lnTo>
                    <a:pt x="801" y="0"/>
                  </a:lnTo>
                  <a:lnTo>
                    <a:pt x="205" y="0"/>
                  </a:lnTo>
                  <a:lnTo>
                    <a:pt x="0" y="167"/>
                  </a:lnTo>
                  <a:lnTo>
                    <a:pt x="5" y="173"/>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5"/>
            <p:cNvSpPr>
              <a:spLocks/>
            </p:cNvSpPr>
            <p:nvPr/>
          </p:nvSpPr>
          <p:spPr bwMode="auto">
            <a:xfrm>
              <a:off x="5424291" y="1470945"/>
              <a:ext cx="41710" cy="41860"/>
            </a:xfrm>
            <a:custGeom>
              <a:avLst/>
              <a:gdLst>
                <a:gd name="T0" fmla="*/ 4 w 19"/>
                <a:gd name="T1" fmla="*/ 3 h 19"/>
                <a:gd name="T2" fmla="*/ 4 w 19"/>
                <a:gd name="T3" fmla="*/ 16 h 19"/>
                <a:gd name="T4" fmla="*/ 16 w 19"/>
                <a:gd name="T5" fmla="*/ 16 h 19"/>
                <a:gd name="T6" fmla="*/ 16 w 19"/>
                <a:gd name="T7" fmla="*/ 3 h 19"/>
                <a:gd name="T8" fmla="*/ 4 w 19"/>
                <a:gd name="T9" fmla="*/ 3 h 19"/>
              </a:gdLst>
              <a:ahLst/>
              <a:cxnLst>
                <a:cxn ang="0">
                  <a:pos x="T0" y="T1"/>
                </a:cxn>
                <a:cxn ang="0">
                  <a:pos x="T2" y="T3"/>
                </a:cxn>
                <a:cxn ang="0">
                  <a:pos x="T4" y="T5"/>
                </a:cxn>
                <a:cxn ang="0">
                  <a:pos x="T6" y="T7"/>
                </a:cxn>
                <a:cxn ang="0">
                  <a:pos x="T8" y="T9"/>
                </a:cxn>
              </a:cxnLst>
              <a:rect l="0" t="0" r="r" b="b"/>
              <a:pathLst>
                <a:path w="19" h="19">
                  <a:moveTo>
                    <a:pt x="4" y="3"/>
                  </a:moveTo>
                  <a:cubicBezTo>
                    <a:pt x="0" y="7"/>
                    <a:pt x="0" y="12"/>
                    <a:pt x="4" y="16"/>
                  </a:cubicBezTo>
                  <a:cubicBezTo>
                    <a:pt x="7" y="19"/>
                    <a:pt x="12" y="19"/>
                    <a:pt x="16" y="16"/>
                  </a:cubicBezTo>
                  <a:cubicBezTo>
                    <a:pt x="19" y="12"/>
                    <a:pt x="19" y="7"/>
                    <a:pt x="16" y="3"/>
                  </a:cubicBezTo>
                  <a:cubicBezTo>
                    <a:pt x="12" y="0"/>
                    <a:pt x="7" y="0"/>
                    <a:pt x="4"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0" name="文本框 92"/>
          <p:cNvSpPr txBox="1"/>
          <p:nvPr/>
        </p:nvSpPr>
        <p:spPr>
          <a:xfrm>
            <a:off x="1923314" y="1923536"/>
            <a:ext cx="2904962" cy="732508"/>
          </a:xfrm>
          <a:prstGeom prst="rect">
            <a:avLst/>
          </a:prstGeom>
          <a:noFill/>
        </p:spPr>
        <p:txBody>
          <a:bodyPr wrap="none" rtlCol="0">
            <a:spAutoFit/>
          </a:bodyPr>
          <a:lstStyle/>
          <a:p>
            <a:pPr algn="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该时间点</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前</a:t>
            </a:r>
            <a:r>
              <a:rPr lang="en-US" altLang="zh-CN" sz="16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后</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到达航班数</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algn="r">
              <a:lnSpc>
                <a:spcPct val="130000"/>
              </a:lnSpc>
            </a:pP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10min/30min/60min/90min</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61" name="组合 60"/>
          <p:cNvGrpSpPr/>
          <p:nvPr/>
        </p:nvGrpSpPr>
        <p:grpSpPr>
          <a:xfrm rot="10800000">
            <a:off x="3288728" y="4277821"/>
            <a:ext cx="1095214" cy="242004"/>
            <a:chOff x="5424291" y="1270801"/>
            <a:chExt cx="1095214" cy="242004"/>
          </a:xfrm>
        </p:grpSpPr>
        <p:sp>
          <p:nvSpPr>
            <p:cNvPr id="62" name="Freeform 24"/>
            <p:cNvSpPr>
              <a:spLocks/>
            </p:cNvSpPr>
            <p:nvPr/>
          </p:nvSpPr>
          <p:spPr bwMode="auto">
            <a:xfrm>
              <a:off x="5441782" y="1270801"/>
              <a:ext cx="1077723" cy="226308"/>
            </a:xfrm>
            <a:custGeom>
              <a:avLst/>
              <a:gdLst>
                <a:gd name="T0" fmla="*/ 5 w 801"/>
                <a:gd name="T1" fmla="*/ 173 h 173"/>
                <a:gd name="T2" fmla="*/ 208 w 801"/>
                <a:gd name="T3" fmla="*/ 6 h 173"/>
                <a:gd name="T4" fmla="*/ 801 w 801"/>
                <a:gd name="T5" fmla="*/ 6 h 173"/>
                <a:gd name="T6" fmla="*/ 801 w 801"/>
                <a:gd name="T7" fmla="*/ 0 h 173"/>
                <a:gd name="T8" fmla="*/ 205 w 801"/>
                <a:gd name="T9" fmla="*/ 0 h 173"/>
                <a:gd name="T10" fmla="*/ 0 w 801"/>
                <a:gd name="T11" fmla="*/ 167 h 173"/>
                <a:gd name="T12" fmla="*/ 5 w 8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801" h="173">
                  <a:moveTo>
                    <a:pt x="5" y="173"/>
                  </a:moveTo>
                  <a:lnTo>
                    <a:pt x="208" y="6"/>
                  </a:lnTo>
                  <a:lnTo>
                    <a:pt x="801" y="6"/>
                  </a:lnTo>
                  <a:lnTo>
                    <a:pt x="801" y="0"/>
                  </a:lnTo>
                  <a:lnTo>
                    <a:pt x="205" y="0"/>
                  </a:lnTo>
                  <a:lnTo>
                    <a:pt x="0" y="167"/>
                  </a:lnTo>
                  <a:lnTo>
                    <a:pt x="5" y="173"/>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5"/>
            <p:cNvSpPr>
              <a:spLocks/>
            </p:cNvSpPr>
            <p:nvPr/>
          </p:nvSpPr>
          <p:spPr bwMode="auto">
            <a:xfrm>
              <a:off x="5424291" y="1470945"/>
              <a:ext cx="41710" cy="41860"/>
            </a:xfrm>
            <a:custGeom>
              <a:avLst/>
              <a:gdLst>
                <a:gd name="T0" fmla="*/ 4 w 19"/>
                <a:gd name="T1" fmla="*/ 3 h 19"/>
                <a:gd name="T2" fmla="*/ 4 w 19"/>
                <a:gd name="T3" fmla="*/ 16 h 19"/>
                <a:gd name="T4" fmla="*/ 16 w 19"/>
                <a:gd name="T5" fmla="*/ 16 h 19"/>
                <a:gd name="T6" fmla="*/ 16 w 19"/>
                <a:gd name="T7" fmla="*/ 3 h 19"/>
                <a:gd name="T8" fmla="*/ 4 w 19"/>
                <a:gd name="T9" fmla="*/ 3 h 19"/>
              </a:gdLst>
              <a:ahLst/>
              <a:cxnLst>
                <a:cxn ang="0">
                  <a:pos x="T0" y="T1"/>
                </a:cxn>
                <a:cxn ang="0">
                  <a:pos x="T2" y="T3"/>
                </a:cxn>
                <a:cxn ang="0">
                  <a:pos x="T4" y="T5"/>
                </a:cxn>
                <a:cxn ang="0">
                  <a:pos x="T6" y="T7"/>
                </a:cxn>
                <a:cxn ang="0">
                  <a:pos x="T8" y="T9"/>
                </a:cxn>
              </a:cxnLst>
              <a:rect l="0" t="0" r="r" b="b"/>
              <a:pathLst>
                <a:path w="19" h="19">
                  <a:moveTo>
                    <a:pt x="4" y="3"/>
                  </a:moveTo>
                  <a:cubicBezTo>
                    <a:pt x="0" y="7"/>
                    <a:pt x="0" y="12"/>
                    <a:pt x="4" y="16"/>
                  </a:cubicBezTo>
                  <a:cubicBezTo>
                    <a:pt x="7" y="19"/>
                    <a:pt x="12" y="19"/>
                    <a:pt x="16" y="16"/>
                  </a:cubicBezTo>
                  <a:cubicBezTo>
                    <a:pt x="19" y="12"/>
                    <a:pt x="19" y="7"/>
                    <a:pt x="16" y="3"/>
                  </a:cubicBezTo>
                  <a:cubicBezTo>
                    <a:pt x="12" y="0"/>
                    <a:pt x="7" y="0"/>
                    <a:pt x="4"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4" name="文本框 92"/>
          <p:cNvSpPr txBox="1"/>
          <p:nvPr/>
        </p:nvSpPr>
        <p:spPr>
          <a:xfrm>
            <a:off x="2001030" y="3743678"/>
            <a:ext cx="1898276" cy="732508"/>
          </a:xfrm>
          <a:prstGeom prst="rect">
            <a:avLst/>
          </a:prstGeom>
          <a:noFill/>
        </p:spPr>
        <p:txBody>
          <a:bodyPr wrap="none" rtlCol="0">
            <a:spAutoFit/>
          </a:bodyPr>
          <a:lstStyle/>
          <a:p>
            <a:pPr algn="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区域、楼层、组</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号</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algn="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无线</a:t>
            </a: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AP</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的坐标</a:t>
            </a: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x</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t>
            </a: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y</a:t>
            </a:r>
            <a:endPar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65" name="组合 64"/>
          <p:cNvGrpSpPr/>
          <p:nvPr/>
        </p:nvGrpSpPr>
        <p:grpSpPr>
          <a:xfrm rot="10800000">
            <a:off x="7999095" y="4277821"/>
            <a:ext cx="1095215" cy="243313"/>
            <a:chOff x="3204263" y="3554803"/>
            <a:chExt cx="1095215" cy="243313"/>
          </a:xfrm>
        </p:grpSpPr>
        <p:sp>
          <p:nvSpPr>
            <p:cNvPr id="66" name="Freeform 18"/>
            <p:cNvSpPr>
              <a:spLocks/>
            </p:cNvSpPr>
            <p:nvPr/>
          </p:nvSpPr>
          <p:spPr bwMode="auto">
            <a:xfrm>
              <a:off x="3204263" y="3554803"/>
              <a:ext cx="1080414" cy="224999"/>
            </a:xfrm>
            <a:custGeom>
              <a:avLst/>
              <a:gdLst>
                <a:gd name="T0" fmla="*/ 798 w 803"/>
                <a:gd name="T1" fmla="*/ 172 h 172"/>
                <a:gd name="T2" fmla="*/ 595 w 803"/>
                <a:gd name="T3" fmla="*/ 7 h 172"/>
                <a:gd name="T4" fmla="*/ 0 w 803"/>
                <a:gd name="T5" fmla="*/ 7 h 172"/>
                <a:gd name="T6" fmla="*/ 0 w 803"/>
                <a:gd name="T7" fmla="*/ 0 h 172"/>
                <a:gd name="T8" fmla="*/ 598 w 803"/>
                <a:gd name="T9" fmla="*/ 0 h 172"/>
                <a:gd name="T10" fmla="*/ 803 w 803"/>
                <a:gd name="T11" fmla="*/ 167 h 172"/>
                <a:gd name="T12" fmla="*/ 798 w 80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803" h="172">
                  <a:moveTo>
                    <a:pt x="798" y="172"/>
                  </a:moveTo>
                  <a:lnTo>
                    <a:pt x="595" y="7"/>
                  </a:lnTo>
                  <a:lnTo>
                    <a:pt x="0" y="7"/>
                  </a:lnTo>
                  <a:lnTo>
                    <a:pt x="0" y="0"/>
                  </a:lnTo>
                  <a:lnTo>
                    <a:pt x="598" y="0"/>
                  </a:lnTo>
                  <a:lnTo>
                    <a:pt x="803" y="167"/>
                  </a:lnTo>
                  <a:lnTo>
                    <a:pt x="798" y="172"/>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9"/>
            <p:cNvSpPr>
              <a:spLocks/>
            </p:cNvSpPr>
            <p:nvPr/>
          </p:nvSpPr>
          <p:spPr bwMode="auto">
            <a:xfrm>
              <a:off x="4257768" y="3756256"/>
              <a:ext cx="41710" cy="41860"/>
            </a:xfrm>
            <a:custGeom>
              <a:avLst/>
              <a:gdLst>
                <a:gd name="T0" fmla="*/ 16 w 19"/>
                <a:gd name="T1" fmla="*/ 3 h 19"/>
                <a:gd name="T2" fmla="*/ 16 w 19"/>
                <a:gd name="T3" fmla="*/ 16 h 19"/>
                <a:gd name="T4" fmla="*/ 4 w 19"/>
                <a:gd name="T5" fmla="*/ 16 h 19"/>
                <a:gd name="T6" fmla="*/ 4 w 19"/>
                <a:gd name="T7" fmla="*/ 3 h 19"/>
                <a:gd name="T8" fmla="*/ 16 w 19"/>
                <a:gd name="T9" fmla="*/ 3 h 19"/>
              </a:gdLst>
              <a:ahLst/>
              <a:cxnLst>
                <a:cxn ang="0">
                  <a:pos x="T0" y="T1"/>
                </a:cxn>
                <a:cxn ang="0">
                  <a:pos x="T2" y="T3"/>
                </a:cxn>
                <a:cxn ang="0">
                  <a:pos x="T4" y="T5"/>
                </a:cxn>
                <a:cxn ang="0">
                  <a:pos x="T6" y="T7"/>
                </a:cxn>
                <a:cxn ang="0">
                  <a:pos x="T8" y="T9"/>
                </a:cxn>
              </a:cxnLst>
              <a:rect l="0" t="0" r="r" b="b"/>
              <a:pathLst>
                <a:path w="19" h="19">
                  <a:moveTo>
                    <a:pt x="16" y="3"/>
                  </a:moveTo>
                  <a:cubicBezTo>
                    <a:pt x="19" y="7"/>
                    <a:pt x="19" y="12"/>
                    <a:pt x="16" y="16"/>
                  </a:cubicBezTo>
                  <a:cubicBezTo>
                    <a:pt x="13" y="19"/>
                    <a:pt x="7" y="19"/>
                    <a:pt x="4" y="16"/>
                  </a:cubicBezTo>
                  <a:cubicBezTo>
                    <a:pt x="0" y="12"/>
                    <a:pt x="0" y="7"/>
                    <a:pt x="4" y="3"/>
                  </a:cubicBezTo>
                  <a:cubicBezTo>
                    <a:pt x="7" y="0"/>
                    <a:pt x="13" y="0"/>
                    <a:pt x="16"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8" name="文本框 90"/>
          <p:cNvSpPr txBox="1"/>
          <p:nvPr/>
        </p:nvSpPr>
        <p:spPr>
          <a:xfrm>
            <a:off x="8484660" y="3743678"/>
            <a:ext cx="1826141" cy="732508"/>
          </a:xfrm>
          <a:prstGeom prst="rect">
            <a:avLst/>
          </a:prstGeom>
          <a:noFill/>
        </p:spPr>
        <p:txBody>
          <a:bodyPr wrap="none" rtlCol="0">
            <a:spAutoFit/>
          </a:bodyPr>
          <a:lstStyle/>
          <a:p>
            <a:pP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分钟偏移（天内）</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星期</a:t>
            </a: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节假日</a:t>
            </a:r>
            <a:endPar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69" name="组合 68"/>
          <p:cNvGrpSpPr/>
          <p:nvPr/>
        </p:nvGrpSpPr>
        <p:grpSpPr>
          <a:xfrm rot="10800000">
            <a:off x="7109308" y="2427558"/>
            <a:ext cx="1095215" cy="243313"/>
            <a:chOff x="3204263" y="3554803"/>
            <a:chExt cx="1095215" cy="243313"/>
          </a:xfrm>
        </p:grpSpPr>
        <p:sp>
          <p:nvSpPr>
            <p:cNvPr id="70" name="Freeform 18"/>
            <p:cNvSpPr>
              <a:spLocks/>
            </p:cNvSpPr>
            <p:nvPr/>
          </p:nvSpPr>
          <p:spPr bwMode="auto">
            <a:xfrm>
              <a:off x="3204263" y="3554803"/>
              <a:ext cx="1080414" cy="224999"/>
            </a:xfrm>
            <a:custGeom>
              <a:avLst/>
              <a:gdLst>
                <a:gd name="T0" fmla="*/ 798 w 803"/>
                <a:gd name="T1" fmla="*/ 172 h 172"/>
                <a:gd name="T2" fmla="*/ 595 w 803"/>
                <a:gd name="T3" fmla="*/ 7 h 172"/>
                <a:gd name="T4" fmla="*/ 0 w 803"/>
                <a:gd name="T5" fmla="*/ 7 h 172"/>
                <a:gd name="T6" fmla="*/ 0 w 803"/>
                <a:gd name="T7" fmla="*/ 0 h 172"/>
                <a:gd name="T8" fmla="*/ 598 w 803"/>
                <a:gd name="T9" fmla="*/ 0 h 172"/>
                <a:gd name="T10" fmla="*/ 803 w 803"/>
                <a:gd name="T11" fmla="*/ 167 h 172"/>
                <a:gd name="T12" fmla="*/ 798 w 80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803" h="172">
                  <a:moveTo>
                    <a:pt x="798" y="172"/>
                  </a:moveTo>
                  <a:lnTo>
                    <a:pt x="595" y="7"/>
                  </a:lnTo>
                  <a:lnTo>
                    <a:pt x="0" y="7"/>
                  </a:lnTo>
                  <a:lnTo>
                    <a:pt x="0" y="0"/>
                  </a:lnTo>
                  <a:lnTo>
                    <a:pt x="598" y="0"/>
                  </a:lnTo>
                  <a:lnTo>
                    <a:pt x="803" y="167"/>
                  </a:lnTo>
                  <a:lnTo>
                    <a:pt x="798" y="172"/>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9"/>
            <p:cNvSpPr>
              <a:spLocks/>
            </p:cNvSpPr>
            <p:nvPr/>
          </p:nvSpPr>
          <p:spPr bwMode="auto">
            <a:xfrm>
              <a:off x="4257768" y="3756256"/>
              <a:ext cx="41710" cy="41860"/>
            </a:xfrm>
            <a:custGeom>
              <a:avLst/>
              <a:gdLst>
                <a:gd name="T0" fmla="*/ 16 w 19"/>
                <a:gd name="T1" fmla="*/ 3 h 19"/>
                <a:gd name="T2" fmla="*/ 16 w 19"/>
                <a:gd name="T3" fmla="*/ 16 h 19"/>
                <a:gd name="T4" fmla="*/ 4 w 19"/>
                <a:gd name="T5" fmla="*/ 16 h 19"/>
                <a:gd name="T6" fmla="*/ 4 w 19"/>
                <a:gd name="T7" fmla="*/ 3 h 19"/>
                <a:gd name="T8" fmla="*/ 16 w 19"/>
                <a:gd name="T9" fmla="*/ 3 h 19"/>
              </a:gdLst>
              <a:ahLst/>
              <a:cxnLst>
                <a:cxn ang="0">
                  <a:pos x="T0" y="T1"/>
                </a:cxn>
                <a:cxn ang="0">
                  <a:pos x="T2" y="T3"/>
                </a:cxn>
                <a:cxn ang="0">
                  <a:pos x="T4" y="T5"/>
                </a:cxn>
                <a:cxn ang="0">
                  <a:pos x="T6" y="T7"/>
                </a:cxn>
                <a:cxn ang="0">
                  <a:pos x="T8" y="T9"/>
                </a:cxn>
              </a:cxnLst>
              <a:rect l="0" t="0" r="r" b="b"/>
              <a:pathLst>
                <a:path w="19" h="19">
                  <a:moveTo>
                    <a:pt x="16" y="3"/>
                  </a:moveTo>
                  <a:cubicBezTo>
                    <a:pt x="19" y="7"/>
                    <a:pt x="19" y="12"/>
                    <a:pt x="16" y="16"/>
                  </a:cubicBezTo>
                  <a:cubicBezTo>
                    <a:pt x="13" y="19"/>
                    <a:pt x="7" y="19"/>
                    <a:pt x="4" y="16"/>
                  </a:cubicBezTo>
                  <a:cubicBezTo>
                    <a:pt x="0" y="12"/>
                    <a:pt x="0" y="7"/>
                    <a:pt x="4" y="3"/>
                  </a:cubicBezTo>
                  <a:cubicBezTo>
                    <a:pt x="7" y="0"/>
                    <a:pt x="13" y="0"/>
                    <a:pt x="16"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2" name="文本框 90"/>
          <p:cNvSpPr txBox="1"/>
          <p:nvPr/>
        </p:nvSpPr>
        <p:spPr>
          <a:xfrm>
            <a:off x="7579421" y="2238352"/>
            <a:ext cx="2646878" cy="412421"/>
          </a:xfrm>
          <a:prstGeom prst="rect">
            <a:avLst/>
          </a:prstGeom>
          <a:noFill/>
        </p:spPr>
        <p:txBody>
          <a:bodyPr wrap="none" rtlCol="0">
            <a:spAutoFit/>
          </a:bodyPr>
          <a:lstStyle/>
          <a:p>
            <a:pP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接机区</a:t>
            </a: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中转区、取行李区</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Tree>
    <p:extLst>
      <p:ext uri="{BB962C8B-B14F-4D97-AF65-F5344CB8AC3E}">
        <p14:creationId xmlns:p14="http://schemas.microsoft.com/office/powerpoint/2010/main" val="284492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a:solidFill>
                  <a:schemeClr val="tx2"/>
                </a:solidFill>
                <a:latin typeface="微软雅黑" panose="020B0503020204020204" pitchFamily="34" charset="-122"/>
                <a:ea typeface="微软雅黑" panose="020B0503020204020204" pitchFamily="34" charset="-122"/>
              </a:rPr>
              <a:t>维度灾难</a:t>
            </a: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2</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grpSp>
        <p:nvGrpSpPr>
          <p:cNvPr id="5" name="组合 4"/>
          <p:cNvGrpSpPr/>
          <p:nvPr/>
        </p:nvGrpSpPr>
        <p:grpSpPr>
          <a:xfrm>
            <a:off x="725487" y="2659807"/>
            <a:ext cx="4542988" cy="2847900"/>
            <a:chOff x="5549106" y="2079645"/>
            <a:chExt cx="4542988" cy="2847900"/>
          </a:xfrm>
        </p:grpSpPr>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0025" r="1667" b="12883"/>
            <a:stretch/>
          </p:blipFill>
          <p:spPr bwMode="auto">
            <a:xfrm>
              <a:off x="5802313" y="2079645"/>
              <a:ext cx="4289781"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88054" y="4588991"/>
              <a:ext cx="2916111" cy="338554"/>
            </a:xfrm>
            <a:prstGeom prst="rect">
              <a:avLst/>
            </a:prstGeom>
            <a:solidFill>
              <a:schemeClr val="bg1"/>
            </a:solidFill>
          </p:spPr>
          <p:txBody>
            <a:bodyPr wrap="square" rtlCol="0">
              <a:spAutoFit/>
            </a:bodyPr>
            <a:lstStyle/>
            <a:p>
              <a:pPr algn="ctr"/>
              <a:r>
                <a:rPr lang="zh-CN" altLang="en-US" sz="1600" dirty="0" smtClean="0">
                  <a:solidFill>
                    <a:schemeClr val="tx2"/>
                  </a:solidFill>
                  <a:latin typeface="微软雅黑" panose="020B0503020204020204" pitchFamily="34" charset="-122"/>
                  <a:ea typeface="微软雅黑" panose="020B0503020204020204" pitchFamily="34" charset="-122"/>
                </a:rPr>
                <a:t>特征数量</a:t>
              </a:r>
              <a:endParaRPr lang="zh-CN" altLang="en-US" sz="1600" dirty="0">
                <a:solidFill>
                  <a:schemeClr val="tx2"/>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5549106" y="2659807"/>
              <a:ext cx="439739" cy="1600438"/>
            </a:xfrm>
            <a:prstGeom prst="rect">
              <a:avLst/>
            </a:prstGeom>
            <a:solidFill>
              <a:schemeClr val="bg1"/>
            </a:solidFill>
          </p:spPr>
          <p:txBody>
            <a:bodyPr wrap="square" rtlCol="0">
              <a:spAutoFit/>
            </a:bodyPr>
            <a:lstStyle/>
            <a:p>
              <a:pPr algn="ctr"/>
              <a:endParaRPr lang="en-US" altLang="zh-CN" sz="1600" dirty="0" smtClean="0">
                <a:solidFill>
                  <a:schemeClr val="tx2"/>
                </a:solidFill>
                <a:latin typeface="微软雅黑" panose="020B0503020204020204" pitchFamily="34" charset="-122"/>
                <a:ea typeface="微软雅黑" panose="020B0503020204020204" pitchFamily="34" charset="-122"/>
              </a:endParaRPr>
            </a:p>
            <a:p>
              <a:pPr algn="ctr"/>
              <a:r>
                <a:rPr lang="zh-CN" altLang="en-US" sz="1600" dirty="0" smtClean="0">
                  <a:solidFill>
                    <a:schemeClr val="tx2"/>
                  </a:solidFill>
                  <a:latin typeface="微软雅黑" panose="020B0503020204020204" pitchFamily="34" charset="-122"/>
                  <a:ea typeface="微软雅黑" panose="020B0503020204020204" pitchFamily="34" charset="-122"/>
                </a:rPr>
                <a:t>预测效果</a:t>
              </a:r>
              <a:endParaRPr lang="en-US" altLang="zh-CN" sz="1600" dirty="0" smtClean="0">
                <a:solidFill>
                  <a:schemeClr val="tx2"/>
                </a:solidFill>
                <a:latin typeface="微软雅黑" panose="020B0503020204020204" pitchFamily="34" charset="-122"/>
                <a:ea typeface="微软雅黑" panose="020B0503020204020204" pitchFamily="34" charset="-122"/>
              </a:endParaRPr>
            </a:p>
            <a:p>
              <a:pPr algn="ctr"/>
              <a:endParaRPr lang="zh-CN" altLang="en-US" sz="1600" dirty="0">
                <a:solidFill>
                  <a:schemeClr val="tx2"/>
                </a:solidFill>
                <a:latin typeface="微软雅黑" panose="020B0503020204020204" pitchFamily="34" charset="-122"/>
                <a:ea typeface="微软雅黑" panose="020B0503020204020204" pitchFamily="34" charset="-122"/>
              </a:endParaRPr>
            </a:p>
          </p:txBody>
        </p:sp>
      </p:grpSp>
      <p:sp>
        <p:nvSpPr>
          <p:cNvPr id="13" name="文本框 94"/>
          <p:cNvSpPr txBox="1"/>
          <p:nvPr/>
        </p:nvSpPr>
        <p:spPr>
          <a:xfrm>
            <a:off x="1685363" y="1736008"/>
            <a:ext cx="2876441" cy="670120"/>
          </a:xfrm>
          <a:prstGeom prst="rect">
            <a:avLst/>
          </a:prstGeom>
          <a:noFill/>
        </p:spPr>
        <p:txBody>
          <a:bodyPr wrap="square" rtlCol="0">
            <a:spAutoFit/>
          </a:bodyPr>
          <a:lstStyle/>
          <a:p>
            <a:pPr algn="ctr">
              <a:lnSpc>
                <a:spcPct val="130000"/>
              </a:lnSpc>
            </a:pPr>
            <a:r>
              <a:rPr lang="zh-CN" altLang="en-US" sz="24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特征越多越好吗</a:t>
            </a:r>
            <a:r>
              <a:rPr lang="zh-CN" altLang="en-US" sz="32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a:t>
            </a:r>
            <a:endParaRPr lang="en-US" altLang="zh-CN" sz="2400" b="1" dirty="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9" name="组合 8"/>
          <p:cNvGrpSpPr/>
          <p:nvPr/>
        </p:nvGrpSpPr>
        <p:grpSpPr>
          <a:xfrm>
            <a:off x="6619876" y="1461208"/>
            <a:ext cx="4229099" cy="3979436"/>
            <a:chOff x="6324405" y="900546"/>
            <a:chExt cx="5640157" cy="5372723"/>
          </a:xfrm>
        </p:grpSpPr>
        <p:grpSp>
          <p:nvGrpSpPr>
            <p:cNvPr id="15" name="组合 14"/>
            <p:cNvGrpSpPr/>
            <p:nvPr/>
          </p:nvGrpSpPr>
          <p:grpSpPr>
            <a:xfrm>
              <a:off x="6324405" y="900546"/>
              <a:ext cx="5640157" cy="5372723"/>
              <a:chOff x="4672013" y="319087"/>
              <a:chExt cx="5959476" cy="5676901"/>
            </a:xfrm>
          </p:grpSpPr>
          <p:sp>
            <p:nvSpPr>
              <p:cNvPr id="16" name="Freeform 44"/>
              <p:cNvSpPr>
                <a:spLocks/>
              </p:cNvSpPr>
              <p:nvPr/>
            </p:nvSpPr>
            <p:spPr bwMode="auto">
              <a:xfrm>
                <a:off x="5295901" y="3843337"/>
                <a:ext cx="2336800" cy="2133600"/>
              </a:xfrm>
              <a:custGeom>
                <a:avLst/>
                <a:gdLst>
                  <a:gd name="T0" fmla="*/ 583 w 622"/>
                  <a:gd name="T1" fmla="*/ 130 h 568"/>
                  <a:gd name="T2" fmla="*/ 404 w 622"/>
                  <a:gd name="T3" fmla="*/ 0 h 568"/>
                  <a:gd name="T4" fmla="*/ 314 w 622"/>
                  <a:gd name="T5" fmla="*/ 43 h 568"/>
                  <a:gd name="T6" fmla="*/ 131 w 622"/>
                  <a:gd name="T7" fmla="*/ 43 h 568"/>
                  <a:gd name="T8" fmla="*/ 59 w 622"/>
                  <a:gd name="T9" fmla="*/ 95 h 568"/>
                  <a:gd name="T10" fmla="*/ 15 w 622"/>
                  <a:gd name="T11" fmla="*/ 230 h 568"/>
                  <a:gd name="T12" fmla="*/ 98 w 622"/>
                  <a:gd name="T13" fmla="*/ 485 h 568"/>
                  <a:gd name="T14" fmla="*/ 213 w 622"/>
                  <a:gd name="T15" fmla="*/ 568 h 568"/>
                  <a:gd name="T16" fmla="*/ 481 w 622"/>
                  <a:gd name="T17" fmla="*/ 568 h 568"/>
                  <a:gd name="T18" fmla="*/ 596 w 622"/>
                  <a:gd name="T19" fmla="*/ 485 h 568"/>
                  <a:gd name="T20" fmla="*/ 622 w 622"/>
                  <a:gd name="T21" fmla="*/ 404 h 568"/>
                  <a:gd name="T22" fmla="*/ 567 w 622"/>
                  <a:gd name="T23" fmla="*/ 234 h 568"/>
                  <a:gd name="T24" fmla="*/ 583 w 622"/>
                  <a:gd name="T25" fmla="*/ 13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568">
                    <a:moveTo>
                      <a:pt x="583" y="130"/>
                    </a:moveTo>
                    <a:cubicBezTo>
                      <a:pt x="506" y="116"/>
                      <a:pt x="441" y="67"/>
                      <a:pt x="404" y="0"/>
                    </a:cubicBezTo>
                    <a:cubicBezTo>
                      <a:pt x="381" y="25"/>
                      <a:pt x="347" y="43"/>
                      <a:pt x="314" y="43"/>
                    </a:cubicBezTo>
                    <a:cubicBezTo>
                      <a:pt x="131" y="43"/>
                      <a:pt x="131" y="43"/>
                      <a:pt x="131" y="43"/>
                    </a:cubicBezTo>
                    <a:cubicBezTo>
                      <a:pt x="59" y="95"/>
                      <a:pt x="59" y="95"/>
                      <a:pt x="59" y="95"/>
                    </a:cubicBezTo>
                    <a:cubicBezTo>
                      <a:pt x="20" y="123"/>
                      <a:pt x="0" y="184"/>
                      <a:pt x="15" y="230"/>
                    </a:cubicBezTo>
                    <a:cubicBezTo>
                      <a:pt x="98" y="485"/>
                      <a:pt x="98" y="485"/>
                      <a:pt x="98" y="485"/>
                    </a:cubicBezTo>
                    <a:cubicBezTo>
                      <a:pt x="113" y="531"/>
                      <a:pt x="165" y="568"/>
                      <a:pt x="213" y="568"/>
                    </a:cubicBezTo>
                    <a:cubicBezTo>
                      <a:pt x="481" y="568"/>
                      <a:pt x="481" y="568"/>
                      <a:pt x="481" y="568"/>
                    </a:cubicBezTo>
                    <a:cubicBezTo>
                      <a:pt x="529" y="568"/>
                      <a:pt x="581" y="531"/>
                      <a:pt x="596" y="485"/>
                    </a:cubicBezTo>
                    <a:cubicBezTo>
                      <a:pt x="622" y="404"/>
                      <a:pt x="622" y="404"/>
                      <a:pt x="622" y="404"/>
                    </a:cubicBezTo>
                    <a:cubicBezTo>
                      <a:pt x="567" y="234"/>
                      <a:pt x="567" y="234"/>
                      <a:pt x="567" y="234"/>
                    </a:cubicBezTo>
                    <a:cubicBezTo>
                      <a:pt x="556" y="201"/>
                      <a:pt x="563" y="161"/>
                      <a:pt x="583" y="13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6"/>
              <p:cNvSpPr>
                <a:spLocks/>
              </p:cNvSpPr>
              <p:nvPr/>
            </p:nvSpPr>
            <p:spPr bwMode="auto">
              <a:xfrm>
                <a:off x="4672013" y="1525587"/>
                <a:ext cx="2279650" cy="2479675"/>
              </a:xfrm>
              <a:custGeom>
                <a:avLst/>
                <a:gdLst>
                  <a:gd name="T0" fmla="*/ 540 w 607"/>
                  <a:gd name="T1" fmla="*/ 496 h 660"/>
                  <a:gd name="T2" fmla="*/ 607 w 607"/>
                  <a:gd name="T3" fmla="*/ 324 h 660"/>
                  <a:gd name="T4" fmla="*/ 546 w 607"/>
                  <a:gd name="T5" fmla="*/ 255 h 660"/>
                  <a:gd name="T6" fmla="*/ 490 w 607"/>
                  <a:gd name="T7" fmla="*/ 81 h 660"/>
                  <a:gd name="T8" fmla="*/ 418 w 607"/>
                  <a:gd name="T9" fmla="*/ 29 h 660"/>
                  <a:gd name="T10" fmla="*/ 275 w 607"/>
                  <a:gd name="T11" fmla="*/ 29 h 660"/>
                  <a:gd name="T12" fmla="*/ 59 w 607"/>
                  <a:gd name="T13" fmla="*/ 186 h 660"/>
                  <a:gd name="T14" fmla="*/ 15 w 607"/>
                  <a:gd name="T15" fmla="*/ 321 h 660"/>
                  <a:gd name="T16" fmla="*/ 98 w 607"/>
                  <a:gd name="T17" fmla="*/ 576 h 660"/>
                  <a:gd name="T18" fmla="*/ 213 w 607"/>
                  <a:gd name="T19" fmla="*/ 660 h 660"/>
                  <a:gd name="T20" fmla="*/ 297 w 607"/>
                  <a:gd name="T21" fmla="*/ 660 h 660"/>
                  <a:gd name="T22" fmla="*/ 480 w 607"/>
                  <a:gd name="T23" fmla="*/ 660 h 660"/>
                  <a:gd name="T24" fmla="*/ 570 w 607"/>
                  <a:gd name="T25" fmla="*/ 617 h 660"/>
                  <a:gd name="T26" fmla="*/ 543 w 607"/>
                  <a:gd name="T27" fmla="*/ 537 h 660"/>
                  <a:gd name="T28" fmla="*/ 540 w 607"/>
                  <a:gd name="T29" fmla="*/ 49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7" h="660">
                    <a:moveTo>
                      <a:pt x="540" y="496"/>
                    </a:moveTo>
                    <a:cubicBezTo>
                      <a:pt x="540" y="430"/>
                      <a:pt x="565" y="369"/>
                      <a:pt x="607" y="324"/>
                    </a:cubicBezTo>
                    <a:cubicBezTo>
                      <a:pt x="579" y="309"/>
                      <a:pt x="555" y="284"/>
                      <a:pt x="546" y="255"/>
                    </a:cubicBezTo>
                    <a:cubicBezTo>
                      <a:pt x="490" y="81"/>
                      <a:pt x="490" y="81"/>
                      <a:pt x="490" y="81"/>
                    </a:cubicBezTo>
                    <a:cubicBezTo>
                      <a:pt x="418" y="29"/>
                      <a:pt x="418" y="29"/>
                      <a:pt x="418" y="29"/>
                    </a:cubicBezTo>
                    <a:cubicBezTo>
                      <a:pt x="378" y="0"/>
                      <a:pt x="314" y="0"/>
                      <a:pt x="275" y="29"/>
                    </a:cubicBezTo>
                    <a:cubicBezTo>
                      <a:pt x="59" y="186"/>
                      <a:pt x="59" y="186"/>
                      <a:pt x="59" y="186"/>
                    </a:cubicBezTo>
                    <a:cubicBezTo>
                      <a:pt x="20" y="214"/>
                      <a:pt x="0" y="275"/>
                      <a:pt x="15" y="321"/>
                    </a:cubicBezTo>
                    <a:cubicBezTo>
                      <a:pt x="98" y="576"/>
                      <a:pt x="98" y="576"/>
                      <a:pt x="98" y="576"/>
                    </a:cubicBezTo>
                    <a:cubicBezTo>
                      <a:pt x="112" y="622"/>
                      <a:pt x="164" y="660"/>
                      <a:pt x="213" y="660"/>
                    </a:cubicBezTo>
                    <a:cubicBezTo>
                      <a:pt x="297" y="660"/>
                      <a:pt x="297" y="660"/>
                      <a:pt x="297" y="660"/>
                    </a:cubicBezTo>
                    <a:cubicBezTo>
                      <a:pt x="480" y="660"/>
                      <a:pt x="480" y="660"/>
                      <a:pt x="480" y="660"/>
                    </a:cubicBezTo>
                    <a:cubicBezTo>
                      <a:pt x="513" y="660"/>
                      <a:pt x="547" y="642"/>
                      <a:pt x="570" y="617"/>
                    </a:cubicBezTo>
                    <a:cubicBezTo>
                      <a:pt x="557" y="592"/>
                      <a:pt x="548" y="565"/>
                      <a:pt x="543" y="537"/>
                    </a:cubicBezTo>
                    <a:cubicBezTo>
                      <a:pt x="541" y="523"/>
                      <a:pt x="540" y="510"/>
                      <a:pt x="540" y="496"/>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8"/>
              <p:cNvSpPr>
                <a:spLocks/>
              </p:cNvSpPr>
              <p:nvPr/>
            </p:nvSpPr>
            <p:spPr bwMode="auto">
              <a:xfrm>
                <a:off x="7385051" y="3873500"/>
                <a:ext cx="2589213" cy="2122488"/>
              </a:xfrm>
              <a:custGeom>
                <a:avLst/>
                <a:gdLst>
                  <a:gd name="T0" fmla="*/ 630 w 689"/>
                  <a:gd name="T1" fmla="*/ 91 h 565"/>
                  <a:gd name="T2" fmla="*/ 562 w 689"/>
                  <a:gd name="T3" fmla="*/ 41 h 565"/>
                  <a:gd name="T4" fmla="*/ 383 w 689"/>
                  <a:gd name="T5" fmla="*/ 41 h 565"/>
                  <a:gd name="T6" fmla="*/ 294 w 689"/>
                  <a:gd name="T7" fmla="*/ 0 h 565"/>
                  <a:gd name="T8" fmla="*/ 110 w 689"/>
                  <a:gd name="T9" fmla="*/ 124 h 565"/>
                  <a:gd name="T10" fmla="*/ 73 w 689"/>
                  <a:gd name="T11" fmla="*/ 126 h 565"/>
                  <a:gd name="T12" fmla="*/ 27 w 689"/>
                  <a:gd name="T13" fmla="*/ 122 h 565"/>
                  <a:gd name="T14" fmla="*/ 11 w 689"/>
                  <a:gd name="T15" fmla="*/ 226 h 565"/>
                  <a:gd name="T16" fmla="*/ 66 w 689"/>
                  <a:gd name="T17" fmla="*/ 396 h 565"/>
                  <a:gd name="T18" fmla="*/ 94 w 689"/>
                  <a:gd name="T19" fmla="*/ 481 h 565"/>
                  <a:gd name="T20" fmla="*/ 209 w 689"/>
                  <a:gd name="T21" fmla="*/ 565 h 565"/>
                  <a:gd name="T22" fmla="*/ 477 w 689"/>
                  <a:gd name="T23" fmla="*/ 565 h 565"/>
                  <a:gd name="T24" fmla="*/ 592 w 689"/>
                  <a:gd name="T25" fmla="*/ 481 h 565"/>
                  <a:gd name="T26" fmla="*/ 674 w 689"/>
                  <a:gd name="T27" fmla="*/ 226 h 565"/>
                  <a:gd name="T28" fmla="*/ 630 w 689"/>
                  <a:gd name="T29" fmla="*/ 9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9" h="565">
                    <a:moveTo>
                      <a:pt x="630" y="91"/>
                    </a:moveTo>
                    <a:cubicBezTo>
                      <a:pt x="562" y="41"/>
                      <a:pt x="562" y="41"/>
                      <a:pt x="562" y="41"/>
                    </a:cubicBezTo>
                    <a:cubicBezTo>
                      <a:pt x="383" y="41"/>
                      <a:pt x="383" y="41"/>
                      <a:pt x="383" y="41"/>
                    </a:cubicBezTo>
                    <a:cubicBezTo>
                      <a:pt x="351" y="41"/>
                      <a:pt x="317" y="24"/>
                      <a:pt x="294" y="0"/>
                    </a:cubicBezTo>
                    <a:cubicBezTo>
                      <a:pt x="255" y="65"/>
                      <a:pt x="189" y="112"/>
                      <a:pt x="110" y="124"/>
                    </a:cubicBezTo>
                    <a:cubicBezTo>
                      <a:pt x="98" y="125"/>
                      <a:pt x="86" y="126"/>
                      <a:pt x="73" y="126"/>
                    </a:cubicBezTo>
                    <a:cubicBezTo>
                      <a:pt x="57" y="126"/>
                      <a:pt x="42" y="125"/>
                      <a:pt x="27" y="122"/>
                    </a:cubicBezTo>
                    <a:cubicBezTo>
                      <a:pt x="7" y="153"/>
                      <a:pt x="0" y="193"/>
                      <a:pt x="11" y="226"/>
                    </a:cubicBezTo>
                    <a:cubicBezTo>
                      <a:pt x="66" y="396"/>
                      <a:pt x="66" y="396"/>
                      <a:pt x="66" y="396"/>
                    </a:cubicBezTo>
                    <a:cubicBezTo>
                      <a:pt x="94" y="481"/>
                      <a:pt x="94" y="481"/>
                      <a:pt x="94" y="481"/>
                    </a:cubicBezTo>
                    <a:cubicBezTo>
                      <a:pt x="109" y="527"/>
                      <a:pt x="160" y="565"/>
                      <a:pt x="209" y="565"/>
                    </a:cubicBezTo>
                    <a:cubicBezTo>
                      <a:pt x="477" y="565"/>
                      <a:pt x="477" y="565"/>
                      <a:pt x="477" y="565"/>
                    </a:cubicBezTo>
                    <a:cubicBezTo>
                      <a:pt x="525" y="565"/>
                      <a:pt x="577" y="527"/>
                      <a:pt x="592" y="481"/>
                    </a:cubicBezTo>
                    <a:cubicBezTo>
                      <a:pt x="674" y="226"/>
                      <a:pt x="674" y="226"/>
                      <a:pt x="674" y="226"/>
                    </a:cubicBezTo>
                    <a:cubicBezTo>
                      <a:pt x="689" y="180"/>
                      <a:pt x="669" y="119"/>
                      <a:pt x="630" y="9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50"/>
              <p:cNvSpPr>
                <a:spLocks/>
              </p:cNvSpPr>
              <p:nvPr/>
            </p:nvSpPr>
            <p:spPr bwMode="auto">
              <a:xfrm>
                <a:off x="6354763" y="319087"/>
                <a:ext cx="2608263" cy="2422525"/>
              </a:xfrm>
              <a:custGeom>
                <a:avLst/>
                <a:gdLst>
                  <a:gd name="T0" fmla="*/ 635 w 694"/>
                  <a:gd name="T1" fmla="*/ 186 h 645"/>
                  <a:gd name="T2" fmla="*/ 418 w 694"/>
                  <a:gd name="T3" fmla="*/ 29 h 645"/>
                  <a:gd name="T4" fmla="*/ 276 w 694"/>
                  <a:gd name="T5" fmla="*/ 29 h 645"/>
                  <a:gd name="T6" fmla="*/ 59 w 694"/>
                  <a:gd name="T7" fmla="*/ 186 h 645"/>
                  <a:gd name="T8" fmla="*/ 15 w 694"/>
                  <a:gd name="T9" fmla="*/ 321 h 645"/>
                  <a:gd name="T10" fmla="*/ 42 w 694"/>
                  <a:gd name="T11" fmla="*/ 402 h 645"/>
                  <a:gd name="T12" fmla="*/ 98 w 694"/>
                  <a:gd name="T13" fmla="*/ 576 h 645"/>
                  <a:gd name="T14" fmla="*/ 159 w 694"/>
                  <a:gd name="T15" fmla="*/ 645 h 645"/>
                  <a:gd name="T16" fmla="*/ 233 w 694"/>
                  <a:gd name="T17" fmla="*/ 589 h 645"/>
                  <a:gd name="T18" fmla="*/ 347 w 694"/>
                  <a:gd name="T19" fmla="*/ 562 h 645"/>
                  <a:gd name="T20" fmla="*/ 458 w 694"/>
                  <a:gd name="T21" fmla="*/ 587 h 645"/>
                  <a:gd name="T22" fmla="*/ 535 w 694"/>
                  <a:gd name="T23" fmla="*/ 645 h 645"/>
                  <a:gd name="T24" fmla="*/ 596 w 694"/>
                  <a:gd name="T25" fmla="*/ 576 h 645"/>
                  <a:gd name="T26" fmla="*/ 651 w 694"/>
                  <a:gd name="T27" fmla="*/ 406 h 645"/>
                  <a:gd name="T28" fmla="*/ 679 w 694"/>
                  <a:gd name="T29" fmla="*/ 321 h 645"/>
                  <a:gd name="T30" fmla="*/ 635 w 694"/>
                  <a:gd name="T31" fmla="*/ 186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645">
                    <a:moveTo>
                      <a:pt x="635" y="186"/>
                    </a:moveTo>
                    <a:cubicBezTo>
                      <a:pt x="418" y="29"/>
                      <a:pt x="418" y="29"/>
                      <a:pt x="418" y="29"/>
                    </a:cubicBezTo>
                    <a:cubicBezTo>
                      <a:pt x="379" y="0"/>
                      <a:pt x="315" y="0"/>
                      <a:pt x="276" y="29"/>
                    </a:cubicBezTo>
                    <a:cubicBezTo>
                      <a:pt x="59" y="186"/>
                      <a:pt x="59" y="186"/>
                      <a:pt x="59" y="186"/>
                    </a:cubicBezTo>
                    <a:cubicBezTo>
                      <a:pt x="20" y="215"/>
                      <a:pt x="0" y="275"/>
                      <a:pt x="15" y="321"/>
                    </a:cubicBezTo>
                    <a:cubicBezTo>
                      <a:pt x="42" y="402"/>
                      <a:pt x="42" y="402"/>
                      <a:pt x="42" y="402"/>
                    </a:cubicBezTo>
                    <a:cubicBezTo>
                      <a:pt x="98" y="576"/>
                      <a:pt x="98" y="576"/>
                      <a:pt x="98" y="576"/>
                    </a:cubicBezTo>
                    <a:cubicBezTo>
                      <a:pt x="107" y="605"/>
                      <a:pt x="131" y="630"/>
                      <a:pt x="159" y="645"/>
                    </a:cubicBezTo>
                    <a:cubicBezTo>
                      <a:pt x="180" y="622"/>
                      <a:pt x="205" y="603"/>
                      <a:pt x="233" y="589"/>
                    </a:cubicBezTo>
                    <a:cubicBezTo>
                      <a:pt x="268" y="572"/>
                      <a:pt x="306" y="562"/>
                      <a:pt x="347" y="562"/>
                    </a:cubicBezTo>
                    <a:cubicBezTo>
                      <a:pt x="387" y="562"/>
                      <a:pt x="424" y="571"/>
                      <a:pt x="458" y="587"/>
                    </a:cubicBezTo>
                    <a:cubicBezTo>
                      <a:pt x="487" y="601"/>
                      <a:pt x="514" y="621"/>
                      <a:pt x="535" y="645"/>
                    </a:cubicBezTo>
                    <a:cubicBezTo>
                      <a:pt x="563" y="630"/>
                      <a:pt x="587" y="605"/>
                      <a:pt x="596" y="576"/>
                    </a:cubicBezTo>
                    <a:cubicBezTo>
                      <a:pt x="651" y="406"/>
                      <a:pt x="651" y="406"/>
                      <a:pt x="651" y="406"/>
                    </a:cubicBezTo>
                    <a:cubicBezTo>
                      <a:pt x="679" y="321"/>
                      <a:pt x="679" y="321"/>
                      <a:pt x="679" y="321"/>
                    </a:cubicBezTo>
                    <a:cubicBezTo>
                      <a:pt x="694" y="275"/>
                      <a:pt x="674" y="215"/>
                      <a:pt x="635" y="186"/>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52"/>
              <p:cNvSpPr>
                <a:spLocks/>
              </p:cNvSpPr>
              <p:nvPr/>
            </p:nvSpPr>
            <p:spPr bwMode="auto">
              <a:xfrm>
                <a:off x="8366126" y="1550987"/>
                <a:ext cx="2265363" cy="2476500"/>
              </a:xfrm>
              <a:custGeom>
                <a:avLst/>
                <a:gdLst>
                  <a:gd name="T0" fmla="*/ 544 w 603"/>
                  <a:gd name="T1" fmla="*/ 186 h 659"/>
                  <a:gd name="T2" fmla="*/ 327 w 603"/>
                  <a:gd name="T3" fmla="*/ 28 h 659"/>
                  <a:gd name="T4" fmla="*/ 185 w 603"/>
                  <a:gd name="T5" fmla="*/ 28 h 659"/>
                  <a:gd name="T6" fmla="*/ 116 w 603"/>
                  <a:gd name="T7" fmla="*/ 78 h 659"/>
                  <a:gd name="T8" fmla="*/ 61 w 603"/>
                  <a:gd name="T9" fmla="*/ 248 h 659"/>
                  <a:gd name="T10" fmla="*/ 0 w 603"/>
                  <a:gd name="T11" fmla="*/ 317 h 659"/>
                  <a:gd name="T12" fmla="*/ 67 w 603"/>
                  <a:gd name="T13" fmla="*/ 489 h 659"/>
                  <a:gd name="T14" fmla="*/ 64 w 603"/>
                  <a:gd name="T15" fmla="*/ 531 h 659"/>
                  <a:gd name="T16" fmla="*/ 33 w 603"/>
                  <a:gd name="T17" fmla="*/ 618 h 659"/>
                  <a:gd name="T18" fmla="*/ 122 w 603"/>
                  <a:gd name="T19" fmla="*/ 659 h 659"/>
                  <a:gd name="T20" fmla="*/ 301 w 603"/>
                  <a:gd name="T21" fmla="*/ 659 h 659"/>
                  <a:gd name="T22" fmla="*/ 390 w 603"/>
                  <a:gd name="T23" fmla="*/ 659 h 659"/>
                  <a:gd name="T24" fmla="*/ 505 w 603"/>
                  <a:gd name="T25" fmla="*/ 576 h 659"/>
                  <a:gd name="T26" fmla="*/ 588 w 603"/>
                  <a:gd name="T27" fmla="*/ 321 h 659"/>
                  <a:gd name="T28" fmla="*/ 544 w 603"/>
                  <a:gd name="T29" fmla="*/ 18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 h="659">
                    <a:moveTo>
                      <a:pt x="544" y="186"/>
                    </a:moveTo>
                    <a:cubicBezTo>
                      <a:pt x="327" y="28"/>
                      <a:pt x="327" y="28"/>
                      <a:pt x="327" y="28"/>
                    </a:cubicBezTo>
                    <a:cubicBezTo>
                      <a:pt x="288" y="0"/>
                      <a:pt x="224" y="0"/>
                      <a:pt x="185" y="28"/>
                    </a:cubicBezTo>
                    <a:cubicBezTo>
                      <a:pt x="116" y="78"/>
                      <a:pt x="116" y="78"/>
                      <a:pt x="116" y="78"/>
                    </a:cubicBezTo>
                    <a:cubicBezTo>
                      <a:pt x="61" y="248"/>
                      <a:pt x="61" y="248"/>
                      <a:pt x="61" y="248"/>
                    </a:cubicBezTo>
                    <a:cubicBezTo>
                      <a:pt x="52" y="277"/>
                      <a:pt x="28" y="302"/>
                      <a:pt x="0" y="317"/>
                    </a:cubicBezTo>
                    <a:cubicBezTo>
                      <a:pt x="42" y="362"/>
                      <a:pt x="67" y="423"/>
                      <a:pt x="67" y="489"/>
                    </a:cubicBezTo>
                    <a:cubicBezTo>
                      <a:pt x="67" y="504"/>
                      <a:pt x="66" y="518"/>
                      <a:pt x="64" y="531"/>
                    </a:cubicBezTo>
                    <a:cubicBezTo>
                      <a:pt x="59" y="562"/>
                      <a:pt x="48" y="591"/>
                      <a:pt x="33" y="618"/>
                    </a:cubicBezTo>
                    <a:cubicBezTo>
                      <a:pt x="56" y="642"/>
                      <a:pt x="90" y="659"/>
                      <a:pt x="122" y="659"/>
                    </a:cubicBezTo>
                    <a:cubicBezTo>
                      <a:pt x="301" y="659"/>
                      <a:pt x="301" y="659"/>
                      <a:pt x="301" y="659"/>
                    </a:cubicBezTo>
                    <a:cubicBezTo>
                      <a:pt x="390" y="659"/>
                      <a:pt x="390" y="659"/>
                      <a:pt x="390" y="659"/>
                    </a:cubicBezTo>
                    <a:cubicBezTo>
                      <a:pt x="438" y="659"/>
                      <a:pt x="490" y="622"/>
                      <a:pt x="505" y="576"/>
                    </a:cubicBezTo>
                    <a:cubicBezTo>
                      <a:pt x="588" y="321"/>
                      <a:pt x="588" y="321"/>
                      <a:pt x="588" y="321"/>
                    </a:cubicBezTo>
                    <a:cubicBezTo>
                      <a:pt x="603" y="275"/>
                      <a:pt x="583" y="214"/>
                      <a:pt x="544" y="186"/>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文本框 82"/>
            <p:cNvSpPr txBox="1"/>
            <p:nvPr/>
          </p:nvSpPr>
          <p:spPr>
            <a:xfrm>
              <a:off x="8617635" y="1351619"/>
              <a:ext cx="1067216" cy="623304"/>
            </a:xfrm>
            <a:prstGeom prst="rect">
              <a:avLst/>
            </a:prstGeom>
            <a:noFill/>
          </p:spPr>
          <p:txBody>
            <a:bodyPr wrap="non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历史</a:t>
              </a:r>
              <a:endParaRPr lang="zh-CN" altLang="en-US" sz="24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2" name="文本框 83"/>
            <p:cNvSpPr txBox="1"/>
            <p:nvPr/>
          </p:nvSpPr>
          <p:spPr>
            <a:xfrm>
              <a:off x="8396296" y="1984416"/>
              <a:ext cx="1350157" cy="457089"/>
            </a:xfrm>
            <a:prstGeom prst="rect">
              <a:avLst/>
            </a:prstGeom>
            <a:noFill/>
          </p:spPr>
          <p:txBody>
            <a:bodyPr wrap="square" rtlCol="0">
              <a:spAutoFit/>
            </a:bodyPr>
            <a:lstStyle/>
            <a:p>
              <a:pPr algn="ctr"/>
              <a:r>
                <a:rPr lang="en-US" altLang="zh-CN" sz="1000" dirty="0" smtClean="0">
                  <a:solidFill>
                    <a:schemeClr val="bg1">
                      <a:lumMod val="85000"/>
                    </a:schemeClr>
                  </a:solidFill>
                  <a:latin typeface="微软雅黑" panose="020B0503020204020204" pitchFamily="34" charset="-122"/>
                  <a:ea typeface="微软雅黑" panose="020B0503020204020204" pitchFamily="34" charset="-122"/>
                  <a:cs typeface="Tahoma" panose="020B0604030504040204" pitchFamily="34" charset="0"/>
                </a:rPr>
                <a:t>3x4x9=</a:t>
              </a:r>
              <a:r>
                <a:rPr lang="en-US" altLang="zh-CN" sz="1600" dirty="0" smtClean="0">
                  <a:solidFill>
                    <a:schemeClr val="bg1"/>
                  </a:solidFill>
                  <a:latin typeface="微软雅黑" panose="020B0503020204020204" pitchFamily="34" charset="-122"/>
                  <a:ea typeface="微软雅黑" panose="020B0503020204020204" pitchFamily="34" charset="-122"/>
                  <a:cs typeface="Tahoma" panose="020B0604030504040204" pitchFamily="34" charset="0"/>
                </a:rPr>
                <a:t>108</a:t>
              </a:r>
              <a:endParaRPr lang="zh-CN" altLang="en-US" sz="1600" dirty="0">
                <a:solidFill>
                  <a:schemeClr val="bg1"/>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27" name="文本框 93"/>
            <p:cNvSpPr txBox="1"/>
            <p:nvPr/>
          </p:nvSpPr>
          <p:spPr>
            <a:xfrm>
              <a:off x="10210305" y="2772027"/>
              <a:ext cx="1067216" cy="623304"/>
            </a:xfrm>
            <a:prstGeom prst="rect">
              <a:avLst/>
            </a:prstGeom>
            <a:noFill/>
          </p:spPr>
          <p:txBody>
            <a:bodyPr wrap="non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起飞</a:t>
              </a:r>
              <a:endParaRPr lang="zh-CN" altLang="en-US" sz="24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grpSp>
      <p:sp>
        <p:nvSpPr>
          <p:cNvPr id="35" name="文本框 82"/>
          <p:cNvSpPr txBox="1"/>
          <p:nvPr/>
        </p:nvSpPr>
        <p:spPr>
          <a:xfrm>
            <a:off x="9264852" y="4217811"/>
            <a:ext cx="800219" cy="461665"/>
          </a:xfrm>
          <a:prstGeom prst="rect">
            <a:avLst/>
          </a:prstGeom>
          <a:noFill/>
        </p:spPr>
        <p:txBody>
          <a:bodyPr wrap="non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时间</a:t>
            </a:r>
          </a:p>
        </p:txBody>
      </p:sp>
      <p:sp>
        <p:nvSpPr>
          <p:cNvPr id="36" name="文本框 82"/>
          <p:cNvSpPr txBox="1"/>
          <p:nvPr/>
        </p:nvSpPr>
        <p:spPr>
          <a:xfrm>
            <a:off x="7360684" y="4217811"/>
            <a:ext cx="800219" cy="461665"/>
          </a:xfrm>
          <a:prstGeom prst="rect">
            <a:avLst/>
          </a:prstGeom>
          <a:noFill/>
        </p:spPr>
        <p:txBody>
          <a:bodyPr wrap="non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位置</a:t>
            </a:r>
            <a:endParaRPr lang="zh-CN" altLang="en-US" sz="24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37" name="文本框 82"/>
          <p:cNvSpPr txBox="1"/>
          <p:nvPr/>
        </p:nvSpPr>
        <p:spPr>
          <a:xfrm>
            <a:off x="7062614" y="2850101"/>
            <a:ext cx="800219" cy="461665"/>
          </a:xfrm>
          <a:prstGeom prst="rect">
            <a:avLst/>
          </a:prstGeom>
          <a:noFill/>
        </p:spPr>
        <p:txBody>
          <a:bodyPr wrap="non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cs typeface="Aharoni" panose="02010803020104030203" pitchFamily="2" charset="-79"/>
              </a:rPr>
              <a:t>到达</a:t>
            </a:r>
            <a:endParaRPr lang="zh-CN" altLang="en-US" sz="24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38" name="文本框 83"/>
          <p:cNvSpPr txBox="1"/>
          <p:nvPr/>
        </p:nvSpPr>
        <p:spPr>
          <a:xfrm>
            <a:off x="7034637" y="3293778"/>
            <a:ext cx="736100" cy="381258"/>
          </a:xfrm>
          <a:prstGeom prst="rect">
            <a:avLst/>
          </a:prstGeom>
          <a:noFill/>
        </p:spPr>
        <p:txBody>
          <a:bodyPr wrap="none" rtlCol="0">
            <a:spAutoFit/>
          </a:bodyPr>
          <a:lstStyle/>
          <a:p>
            <a:pPr algn="ctr">
              <a:lnSpc>
                <a:spcPct val="130000"/>
              </a:lnSpc>
            </a:pPr>
            <a:r>
              <a:rPr lang="en-US" altLang="zh-CN" sz="1000" dirty="0" smtClean="0">
                <a:solidFill>
                  <a:schemeClr val="bg1">
                    <a:lumMod val="85000"/>
                  </a:schemeClr>
                </a:solidFill>
                <a:latin typeface="微软雅黑" panose="020B0503020204020204" pitchFamily="34" charset="-122"/>
                <a:ea typeface="微软雅黑" panose="020B0503020204020204" pitchFamily="34" charset="-122"/>
                <a:cs typeface="Tahoma" panose="020B0604030504040204" pitchFamily="34" charset="0"/>
              </a:rPr>
              <a:t>2x8=</a:t>
            </a:r>
            <a:r>
              <a:rPr lang="en-US" altLang="zh-CN" sz="1600" dirty="0" smtClean="0">
                <a:solidFill>
                  <a:schemeClr val="bg1"/>
                </a:solidFill>
                <a:latin typeface="微软雅黑" panose="020B0503020204020204" pitchFamily="34" charset="-122"/>
                <a:ea typeface="微软雅黑" panose="020B0503020204020204" pitchFamily="34" charset="-122"/>
                <a:cs typeface="Tahoma" panose="020B0604030504040204" pitchFamily="34" charset="0"/>
              </a:rPr>
              <a:t>16</a:t>
            </a:r>
            <a:endParaRPr lang="zh-CN" altLang="en-US" sz="1600" dirty="0">
              <a:solidFill>
                <a:schemeClr val="bg1"/>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39" name="文本框 83"/>
          <p:cNvSpPr txBox="1"/>
          <p:nvPr/>
        </p:nvSpPr>
        <p:spPr>
          <a:xfrm>
            <a:off x="9405782" y="3334529"/>
            <a:ext cx="1202573" cy="338554"/>
          </a:xfrm>
          <a:prstGeom prst="rect">
            <a:avLst/>
          </a:prstGeom>
          <a:noFill/>
        </p:spPr>
        <p:txBody>
          <a:bodyPr wrap="none" rtlCol="0">
            <a:spAutoFit/>
          </a:bodyPr>
          <a:lstStyle/>
          <a:p>
            <a:pPr algn="ctr"/>
            <a:r>
              <a:rPr lang="en-US" altLang="zh-CN" sz="1000" dirty="0" smtClean="0">
                <a:solidFill>
                  <a:schemeClr val="bg1">
                    <a:lumMod val="85000"/>
                  </a:schemeClr>
                </a:solidFill>
                <a:latin typeface="微软雅黑" panose="020B0503020204020204" pitchFamily="34" charset="-122"/>
                <a:ea typeface="微软雅黑" panose="020B0503020204020204" pitchFamily="34" charset="-122"/>
                <a:cs typeface="Tahoma" panose="020B0604030504040204" pitchFamily="34" charset="0"/>
              </a:rPr>
              <a:t>10x107=</a:t>
            </a:r>
            <a:r>
              <a:rPr lang="en-US" altLang="zh-CN" sz="1600" dirty="0" smtClean="0">
                <a:solidFill>
                  <a:schemeClr val="bg1"/>
                </a:solidFill>
                <a:latin typeface="微软雅黑" panose="020B0503020204020204" pitchFamily="34" charset="-122"/>
                <a:ea typeface="微软雅黑" panose="020B0503020204020204" pitchFamily="34" charset="-122"/>
                <a:cs typeface="Tahoma" panose="020B0604030504040204" pitchFamily="34" charset="0"/>
              </a:rPr>
              <a:t>1070</a:t>
            </a:r>
            <a:endParaRPr lang="zh-CN" altLang="en-US" sz="1600" dirty="0">
              <a:solidFill>
                <a:schemeClr val="bg1"/>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40" name="文本框 83"/>
          <p:cNvSpPr txBox="1"/>
          <p:nvPr/>
        </p:nvSpPr>
        <p:spPr>
          <a:xfrm>
            <a:off x="8812147" y="4679476"/>
            <a:ext cx="1271502" cy="338554"/>
          </a:xfrm>
          <a:prstGeom prst="rect">
            <a:avLst/>
          </a:prstGeom>
          <a:noFill/>
        </p:spPr>
        <p:txBody>
          <a:bodyPr wrap="none" rtlCol="0">
            <a:spAutoFit/>
          </a:bodyPr>
          <a:lstStyle/>
          <a:p>
            <a:pPr algn="ctr"/>
            <a:r>
              <a:rPr lang="en-US" altLang="zh-CN" sz="1000" dirty="0" smtClean="0">
                <a:solidFill>
                  <a:schemeClr val="bg1">
                    <a:lumMod val="85000"/>
                  </a:schemeClr>
                </a:solidFill>
                <a:latin typeface="微软雅黑" panose="020B0503020204020204" pitchFamily="34" charset="-122"/>
                <a:ea typeface="微软雅黑" panose="020B0503020204020204" pitchFamily="34" charset="-122"/>
                <a:cs typeface="Tahoma" panose="020B0604030504040204" pitchFamily="34" charset="0"/>
              </a:rPr>
              <a:t>6x24+7+5=</a:t>
            </a:r>
            <a:r>
              <a:rPr lang="en-US" altLang="zh-CN" sz="1600" dirty="0" smtClean="0">
                <a:solidFill>
                  <a:schemeClr val="bg1"/>
                </a:solidFill>
                <a:latin typeface="微软雅黑" panose="020B0503020204020204" pitchFamily="34" charset="-122"/>
                <a:ea typeface="微软雅黑" panose="020B0503020204020204" pitchFamily="34" charset="-122"/>
                <a:cs typeface="Tahoma" panose="020B0604030504040204" pitchFamily="34" charset="0"/>
              </a:rPr>
              <a:t>156</a:t>
            </a:r>
            <a:endParaRPr lang="zh-CN" altLang="en-US" sz="1600" dirty="0">
              <a:solidFill>
                <a:schemeClr val="bg1"/>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41" name="文本框 83"/>
          <p:cNvSpPr txBox="1"/>
          <p:nvPr/>
        </p:nvSpPr>
        <p:spPr>
          <a:xfrm>
            <a:off x="7260038" y="4700083"/>
            <a:ext cx="1375698" cy="338554"/>
          </a:xfrm>
          <a:prstGeom prst="rect">
            <a:avLst/>
          </a:prstGeom>
          <a:noFill/>
        </p:spPr>
        <p:txBody>
          <a:bodyPr wrap="none" rtlCol="0">
            <a:spAutoFit/>
          </a:bodyPr>
          <a:lstStyle/>
          <a:p>
            <a:pPr algn="ctr"/>
            <a:r>
              <a:rPr lang="en-US" altLang="zh-CN" sz="1000" dirty="0" smtClean="0">
                <a:solidFill>
                  <a:schemeClr val="bg1">
                    <a:lumMod val="85000"/>
                  </a:schemeClr>
                </a:solidFill>
                <a:latin typeface="微软雅黑" panose="020B0503020204020204" pitchFamily="34" charset="-122"/>
                <a:ea typeface="微软雅黑" panose="020B0503020204020204" pitchFamily="34" charset="-122"/>
                <a:cs typeface="Tahoma" panose="020B0604030504040204" pitchFamily="34" charset="0"/>
              </a:rPr>
              <a:t>9+3+2+108=</a:t>
            </a:r>
            <a:r>
              <a:rPr lang="en-US" altLang="zh-CN" sz="1600" dirty="0" smtClean="0">
                <a:solidFill>
                  <a:schemeClr val="bg1"/>
                </a:solidFill>
                <a:latin typeface="微软雅黑" panose="020B0503020204020204" pitchFamily="34" charset="-122"/>
                <a:ea typeface="微软雅黑" panose="020B0503020204020204" pitchFamily="34" charset="-122"/>
                <a:cs typeface="Tahoma" panose="020B0604030504040204" pitchFamily="34" charset="0"/>
              </a:rPr>
              <a:t>122</a:t>
            </a:r>
            <a:endParaRPr lang="zh-CN" altLang="en-US" sz="1600" dirty="0">
              <a:solidFill>
                <a:schemeClr val="bg1"/>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42" name="文本框 82"/>
          <p:cNvSpPr txBox="1"/>
          <p:nvPr/>
        </p:nvSpPr>
        <p:spPr>
          <a:xfrm>
            <a:off x="8203491" y="3415245"/>
            <a:ext cx="1069524" cy="769441"/>
          </a:xfrm>
          <a:prstGeom prst="rect">
            <a:avLst/>
          </a:prstGeom>
          <a:noFill/>
        </p:spPr>
        <p:txBody>
          <a:bodyPr wrap="none" rtlCol="0">
            <a:spAutoFit/>
          </a:bodyPr>
          <a:lstStyle/>
          <a:p>
            <a:pPr algn="ctr"/>
            <a:r>
              <a:rPr lang="en-US" altLang="zh-CN" sz="2800" b="1" dirty="0" smtClean="0">
                <a:solidFill>
                  <a:schemeClr val="tx2"/>
                </a:solidFill>
                <a:latin typeface="微软雅黑" panose="020B0503020204020204" pitchFamily="34" charset="-122"/>
                <a:ea typeface="微软雅黑" panose="020B0503020204020204" pitchFamily="34" charset="-122"/>
                <a:cs typeface="Aharoni" panose="02010803020104030203" pitchFamily="2" charset="-79"/>
              </a:rPr>
              <a:t>1472</a:t>
            </a:r>
            <a:endParaRPr lang="en-US" altLang="zh-CN" sz="3200" b="1" dirty="0" smtClean="0">
              <a:solidFill>
                <a:schemeClr val="tx2"/>
              </a:solidFill>
              <a:latin typeface="微软雅黑" panose="020B0503020204020204" pitchFamily="34" charset="-122"/>
              <a:ea typeface="微软雅黑" panose="020B0503020204020204" pitchFamily="34" charset="-122"/>
              <a:cs typeface="Aharoni" panose="02010803020104030203" pitchFamily="2" charset="-79"/>
            </a:endParaRPr>
          </a:p>
          <a:p>
            <a:pPr algn="ctr"/>
            <a:r>
              <a:rPr lang="zh-CN" altLang="en-US" sz="1600" b="1" dirty="0" smtClean="0">
                <a:solidFill>
                  <a:schemeClr val="accent2">
                    <a:lumMod val="75000"/>
                  </a:schemeClr>
                </a:solidFill>
                <a:latin typeface="微软雅黑" panose="020B0503020204020204" pitchFamily="34" charset="-122"/>
                <a:ea typeface="微软雅黑" panose="020B0503020204020204" pitchFamily="34" charset="-122"/>
                <a:cs typeface="Aharoni" panose="02010803020104030203" pitchFamily="2" charset="-79"/>
              </a:rPr>
              <a:t>太多了</a:t>
            </a:r>
            <a:endParaRPr lang="zh-CN" altLang="en-US" sz="1600" b="1" dirty="0">
              <a:solidFill>
                <a:schemeClr val="accent2">
                  <a:lumMod val="75000"/>
                </a:schemeClr>
              </a:solidFill>
              <a:latin typeface="微软雅黑" panose="020B0503020204020204" pitchFamily="34" charset="-122"/>
              <a:ea typeface="微软雅黑" panose="020B0503020204020204" pitchFamily="34" charset="-122"/>
              <a:cs typeface="Aharoni" panose="02010803020104030203" pitchFamily="2" charset="-79"/>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9270" y="3059765"/>
            <a:ext cx="423471" cy="423471"/>
          </a:xfrm>
          <a:prstGeom prst="rect">
            <a:avLst/>
          </a:prstGeom>
        </p:spPr>
      </p:pic>
    </p:spTree>
    <p:extLst>
      <p:ext uri="{BB962C8B-B14F-4D97-AF65-F5344CB8AC3E}">
        <p14:creationId xmlns:p14="http://schemas.microsoft.com/office/powerpoint/2010/main" val="284492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2" y="576255"/>
            <a:ext cx="316265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smtClean="0">
                <a:solidFill>
                  <a:schemeClr val="tx2"/>
                </a:solidFill>
                <a:latin typeface="微软雅黑" panose="020B0503020204020204" pitchFamily="34" charset="-122"/>
                <a:ea typeface="微软雅黑" panose="020B0503020204020204" pitchFamily="34" charset="-122"/>
              </a:rPr>
              <a:t>降低维度（</a:t>
            </a:r>
            <a:r>
              <a:rPr lang="en-US" altLang="zh-CN" sz="3200" b="1" dirty="0" smtClean="0">
                <a:solidFill>
                  <a:schemeClr val="tx2"/>
                </a:solidFill>
                <a:latin typeface="微软雅黑" panose="020B0503020204020204" pitchFamily="34" charset="-122"/>
                <a:ea typeface="微软雅黑" panose="020B0503020204020204" pitchFamily="34" charset="-122"/>
              </a:rPr>
              <a:t>1/2</a:t>
            </a:r>
            <a:r>
              <a:rPr lang="zh-CN" altLang="en-US" sz="3200" b="1" dirty="0" smtClean="0">
                <a:solidFill>
                  <a:schemeClr val="tx2"/>
                </a:solidFill>
                <a:latin typeface="微软雅黑" panose="020B0503020204020204" pitchFamily="34" charset="-122"/>
                <a:ea typeface="微软雅黑" panose="020B0503020204020204" pitchFamily="34" charset="-122"/>
              </a:rPr>
              <a:t>）</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2</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grpSp>
        <p:nvGrpSpPr>
          <p:cNvPr id="66" name="组合 65"/>
          <p:cNvGrpSpPr>
            <a:grpSpLocks noChangeAspect="1"/>
          </p:cNvGrpSpPr>
          <p:nvPr/>
        </p:nvGrpSpPr>
        <p:grpSpPr>
          <a:xfrm>
            <a:off x="979740" y="2372698"/>
            <a:ext cx="4212749" cy="3204000"/>
            <a:chOff x="472944" y="1729648"/>
            <a:chExt cx="4937124" cy="3754923"/>
          </a:xfrm>
        </p:grpSpPr>
        <p:pic>
          <p:nvPicPr>
            <p:cNvPr id="3074" name="Picture 2" descr="C:\Users\zhaokui\Desktop\机场俯视图.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944" y="1729648"/>
              <a:ext cx="4937124" cy="3754923"/>
            </a:xfrm>
            <a:prstGeom prst="rect">
              <a:avLst/>
            </a:prstGeom>
            <a:ln w="38100" cap="sq">
              <a:solidFill>
                <a:schemeClr val="tx2"/>
              </a:solidFill>
              <a:miter lim="800000"/>
            </a:ln>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996556" y="1885949"/>
              <a:ext cx="765079" cy="285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W3</a:t>
              </a:r>
              <a:endParaRPr lang="zh-CN" altLang="en-US" b="1" dirty="0">
                <a:latin typeface="微软雅黑" panose="020B0503020204020204" pitchFamily="34" charset="-122"/>
                <a:ea typeface="微软雅黑" panose="020B0503020204020204" pitchFamily="34" charset="-122"/>
              </a:endParaRPr>
            </a:p>
          </p:txBody>
        </p:sp>
        <p:sp>
          <p:nvSpPr>
            <p:cNvPr id="9" name="矩形 8"/>
            <p:cNvSpPr/>
            <p:nvPr/>
          </p:nvSpPr>
          <p:spPr>
            <a:xfrm rot="20855507">
              <a:off x="871267" y="3183130"/>
              <a:ext cx="1015656" cy="3774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W2</a:t>
              </a:r>
              <a:endParaRPr lang="zh-CN" altLang="en-US" b="1" dirty="0">
                <a:latin typeface="微软雅黑" panose="020B0503020204020204" pitchFamily="34" charset="-122"/>
                <a:ea typeface="微软雅黑" panose="020B0503020204020204" pitchFamily="34" charset="-122"/>
              </a:endParaRPr>
            </a:p>
          </p:txBody>
        </p:sp>
        <p:sp>
          <p:nvSpPr>
            <p:cNvPr id="10" name="矩形 9"/>
            <p:cNvSpPr/>
            <p:nvPr/>
          </p:nvSpPr>
          <p:spPr>
            <a:xfrm rot="2328294">
              <a:off x="3674968" y="4679345"/>
              <a:ext cx="1259800" cy="469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E1</a:t>
              </a:r>
              <a:endParaRPr lang="zh-CN" altLang="en-US" b="1" dirty="0">
                <a:latin typeface="微软雅黑" panose="020B0503020204020204" pitchFamily="34" charset="-122"/>
                <a:ea typeface="微软雅黑" panose="020B0503020204020204" pitchFamily="34" charset="-122"/>
              </a:endParaRPr>
            </a:p>
          </p:txBody>
        </p:sp>
        <p:sp>
          <p:nvSpPr>
            <p:cNvPr id="11" name="矩形 10"/>
            <p:cNvSpPr/>
            <p:nvPr/>
          </p:nvSpPr>
          <p:spPr>
            <a:xfrm rot="19391094">
              <a:off x="857032" y="4657287"/>
              <a:ext cx="1359599" cy="4856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W1</a:t>
              </a:r>
              <a:endParaRPr lang="zh-CN" altLang="en-US" b="1" dirty="0">
                <a:latin typeface="微软雅黑" panose="020B0503020204020204" pitchFamily="34" charset="-122"/>
                <a:ea typeface="微软雅黑" panose="020B0503020204020204" pitchFamily="34" charset="-122"/>
              </a:endParaRPr>
            </a:p>
          </p:txBody>
        </p:sp>
        <p:sp>
          <p:nvSpPr>
            <p:cNvPr id="12" name="矩形 11"/>
            <p:cNvSpPr/>
            <p:nvPr/>
          </p:nvSpPr>
          <p:spPr>
            <a:xfrm rot="665721">
              <a:off x="4011420" y="3205429"/>
              <a:ext cx="938025" cy="3661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E2</a:t>
              </a:r>
              <a:endParaRPr lang="zh-CN" altLang="en-US" b="1" dirty="0">
                <a:latin typeface="微软雅黑" panose="020B0503020204020204" pitchFamily="34" charset="-122"/>
                <a:ea typeface="微软雅黑" panose="020B0503020204020204" pitchFamily="34" charset="-122"/>
              </a:endParaRPr>
            </a:p>
          </p:txBody>
        </p:sp>
        <p:sp>
          <p:nvSpPr>
            <p:cNvPr id="13" name="矩形 12"/>
            <p:cNvSpPr/>
            <p:nvPr/>
          </p:nvSpPr>
          <p:spPr>
            <a:xfrm>
              <a:off x="4120756" y="1852611"/>
              <a:ext cx="936887" cy="352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E3</a:t>
              </a:r>
              <a:endParaRPr lang="zh-CN" altLang="en-US" b="1" dirty="0">
                <a:latin typeface="微软雅黑" panose="020B0503020204020204" pitchFamily="34" charset="-122"/>
                <a:ea typeface="微软雅黑" panose="020B0503020204020204" pitchFamily="34" charset="-122"/>
              </a:endParaRPr>
            </a:p>
          </p:txBody>
        </p:sp>
        <p:sp>
          <p:nvSpPr>
            <p:cNvPr id="14" name="矩形 13"/>
            <p:cNvSpPr/>
            <p:nvPr/>
          </p:nvSpPr>
          <p:spPr>
            <a:xfrm>
              <a:off x="2456927" y="2847974"/>
              <a:ext cx="969158" cy="962025"/>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T</a:t>
              </a:r>
              <a:endParaRPr lang="zh-CN" altLang="en-US" sz="2400" b="1" dirty="0">
                <a:latin typeface="微软雅黑" panose="020B0503020204020204" pitchFamily="34" charset="-122"/>
                <a:ea typeface="微软雅黑" panose="020B0503020204020204" pitchFamily="34" charset="-122"/>
              </a:endParaRPr>
            </a:p>
          </p:txBody>
        </p:sp>
        <p:sp>
          <p:nvSpPr>
            <p:cNvPr id="15" name="矩形 14"/>
            <p:cNvSpPr/>
            <p:nvPr/>
          </p:nvSpPr>
          <p:spPr>
            <a:xfrm rot="15685784">
              <a:off x="696032" y="3078050"/>
              <a:ext cx="2946997" cy="285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WC</a:t>
              </a:r>
              <a:endParaRPr lang="zh-CN" altLang="en-US" b="1" dirty="0">
                <a:latin typeface="微软雅黑" panose="020B0503020204020204" pitchFamily="34" charset="-122"/>
                <a:ea typeface="微软雅黑" panose="020B0503020204020204" pitchFamily="34" charset="-122"/>
              </a:endParaRPr>
            </a:p>
          </p:txBody>
        </p:sp>
        <p:sp>
          <p:nvSpPr>
            <p:cNvPr id="16" name="矩形 15"/>
            <p:cNvSpPr/>
            <p:nvPr/>
          </p:nvSpPr>
          <p:spPr>
            <a:xfrm rot="16662537">
              <a:off x="2276303" y="3063916"/>
              <a:ext cx="2920437" cy="2857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EC</a:t>
              </a:r>
              <a:endParaRPr lang="zh-CN" altLang="en-US" b="1" dirty="0">
                <a:latin typeface="微软雅黑" panose="020B0503020204020204" pitchFamily="34" charset="-122"/>
                <a:ea typeface="微软雅黑" panose="020B0503020204020204" pitchFamily="34" charset="-122"/>
              </a:endParaRPr>
            </a:p>
          </p:txBody>
        </p:sp>
      </p:grpSp>
      <p:sp>
        <p:nvSpPr>
          <p:cNvPr id="23" name="Freeform 76"/>
          <p:cNvSpPr>
            <a:spLocks/>
          </p:cNvSpPr>
          <p:nvPr/>
        </p:nvSpPr>
        <p:spPr bwMode="auto">
          <a:xfrm rot="16200000">
            <a:off x="4916964" y="3776680"/>
            <a:ext cx="1004122" cy="447807"/>
          </a:xfrm>
          <a:custGeom>
            <a:avLst/>
            <a:gdLst>
              <a:gd name="T0" fmla="*/ 14 w 246"/>
              <a:gd name="T1" fmla="*/ 110 h 110"/>
              <a:gd name="T2" fmla="*/ 0 w 246"/>
              <a:gd name="T3" fmla="*/ 108 h 110"/>
              <a:gd name="T4" fmla="*/ 123 w 246"/>
              <a:gd name="T5" fmla="*/ 0 h 110"/>
              <a:gd name="T6" fmla="*/ 246 w 246"/>
              <a:gd name="T7" fmla="*/ 106 h 110"/>
              <a:gd name="T8" fmla="*/ 233 w 246"/>
              <a:gd name="T9" fmla="*/ 108 h 110"/>
              <a:gd name="T10" fmla="*/ 123 w 246"/>
              <a:gd name="T11" fmla="*/ 13 h 110"/>
              <a:gd name="T12" fmla="*/ 14 w 24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246" h="110">
                <a:moveTo>
                  <a:pt x="14" y="110"/>
                </a:moveTo>
                <a:cubicBezTo>
                  <a:pt x="0" y="108"/>
                  <a:pt x="0" y="108"/>
                  <a:pt x="0" y="108"/>
                </a:cubicBezTo>
                <a:cubicBezTo>
                  <a:pt x="8" y="46"/>
                  <a:pt x="61" y="0"/>
                  <a:pt x="123" y="0"/>
                </a:cubicBezTo>
                <a:cubicBezTo>
                  <a:pt x="185" y="0"/>
                  <a:pt x="238" y="45"/>
                  <a:pt x="246" y="106"/>
                </a:cubicBezTo>
                <a:cubicBezTo>
                  <a:pt x="233" y="108"/>
                  <a:pt x="233" y="108"/>
                  <a:pt x="233" y="108"/>
                </a:cubicBezTo>
                <a:cubicBezTo>
                  <a:pt x="225" y="54"/>
                  <a:pt x="178" y="13"/>
                  <a:pt x="123" y="13"/>
                </a:cubicBezTo>
                <a:cubicBezTo>
                  <a:pt x="67" y="13"/>
                  <a:pt x="20" y="55"/>
                  <a:pt x="14" y="1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Rectangle 56"/>
          <p:cNvSpPr>
            <a:spLocks noChangeArrowheads="1"/>
          </p:cNvSpPr>
          <p:nvPr/>
        </p:nvSpPr>
        <p:spPr bwMode="auto">
          <a:xfrm rot="16200000">
            <a:off x="5829770" y="2118041"/>
            <a:ext cx="492650" cy="95589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75"/>
          <p:cNvSpPr>
            <a:spLocks/>
          </p:cNvSpPr>
          <p:nvPr/>
        </p:nvSpPr>
        <p:spPr bwMode="auto">
          <a:xfrm rot="16200000">
            <a:off x="4283144" y="3737067"/>
            <a:ext cx="2283817" cy="470197"/>
          </a:xfrm>
          <a:custGeom>
            <a:avLst/>
            <a:gdLst>
              <a:gd name="T0" fmla="*/ 0 w 560"/>
              <a:gd name="T1" fmla="*/ 114 h 115"/>
              <a:gd name="T2" fmla="*/ 0 w 560"/>
              <a:gd name="T3" fmla="*/ 100 h 115"/>
              <a:gd name="T4" fmla="*/ 124 w 560"/>
              <a:gd name="T5" fmla="*/ 28 h 115"/>
              <a:gd name="T6" fmla="*/ 278 w 560"/>
              <a:gd name="T7" fmla="*/ 0 h 115"/>
              <a:gd name="T8" fmla="*/ 432 w 560"/>
              <a:gd name="T9" fmla="*/ 27 h 115"/>
              <a:gd name="T10" fmla="*/ 560 w 560"/>
              <a:gd name="T11" fmla="*/ 100 h 115"/>
              <a:gd name="T12" fmla="*/ 557 w 560"/>
              <a:gd name="T13" fmla="*/ 115 h 115"/>
              <a:gd name="T14" fmla="*/ 278 w 560"/>
              <a:gd name="T15" fmla="*/ 14 h 115"/>
              <a:gd name="T16" fmla="*/ 0 w 560"/>
              <a:gd name="T1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115">
                <a:moveTo>
                  <a:pt x="0" y="114"/>
                </a:moveTo>
                <a:cubicBezTo>
                  <a:pt x="0" y="100"/>
                  <a:pt x="0" y="100"/>
                  <a:pt x="0" y="100"/>
                </a:cubicBezTo>
                <a:cubicBezTo>
                  <a:pt x="39" y="68"/>
                  <a:pt x="77" y="45"/>
                  <a:pt x="124" y="28"/>
                </a:cubicBezTo>
                <a:cubicBezTo>
                  <a:pt x="174" y="10"/>
                  <a:pt x="225" y="0"/>
                  <a:pt x="278" y="0"/>
                </a:cubicBezTo>
                <a:cubicBezTo>
                  <a:pt x="331" y="0"/>
                  <a:pt x="383" y="9"/>
                  <a:pt x="432" y="27"/>
                </a:cubicBezTo>
                <a:cubicBezTo>
                  <a:pt x="479" y="45"/>
                  <a:pt x="521" y="68"/>
                  <a:pt x="560" y="100"/>
                </a:cubicBezTo>
                <a:cubicBezTo>
                  <a:pt x="557" y="115"/>
                  <a:pt x="557" y="115"/>
                  <a:pt x="557" y="115"/>
                </a:cubicBezTo>
                <a:cubicBezTo>
                  <a:pt x="479" y="52"/>
                  <a:pt x="378" y="14"/>
                  <a:pt x="278" y="14"/>
                </a:cubicBezTo>
                <a:cubicBezTo>
                  <a:pt x="178" y="14"/>
                  <a:pt x="78" y="50"/>
                  <a:pt x="0" y="11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TextBox 46"/>
          <p:cNvSpPr txBox="1"/>
          <p:nvPr/>
        </p:nvSpPr>
        <p:spPr>
          <a:xfrm>
            <a:off x="5614130" y="2411322"/>
            <a:ext cx="923925" cy="369332"/>
          </a:xfrm>
          <a:prstGeom prst="rect">
            <a:avLst/>
          </a:prstGeom>
          <a:no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候机区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2" name="文本框 92"/>
          <p:cNvSpPr txBox="1"/>
          <p:nvPr/>
        </p:nvSpPr>
        <p:spPr>
          <a:xfrm>
            <a:off x="6554044" y="2387309"/>
            <a:ext cx="3146285" cy="452432"/>
          </a:xfrm>
          <a:prstGeom prst="rect">
            <a:avLst/>
          </a:prstGeom>
          <a:noFill/>
        </p:spPr>
        <p:txBody>
          <a:bodyPr wrap="square" rtlCol="0">
            <a:spAutoFit/>
          </a:bodyPr>
          <a:lstStyle/>
          <a:p>
            <a:pPr algn="ct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cs typeface="Microsoft YaHei Light" charset="-122"/>
              </a:rPr>
              <a:t>最近的</a:t>
            </a:r>
            <a:r>
              <a:rPr lang="en-US" altLang="zh-CN" dirty="0" smtClean="0">
                <a:solidFill>
                  <a:schemeClr val="tx2"/>
                </a:solidFill>
                <a:latin typeface="微软雅黑" panose="020B0503020204020204" pitchFamily="34" charset="-122"/>
                <a:ea typeface="微软雅黑" panose="020B0503020204020204" pitchFamily="34" charset="-122"/>
                <a:cs typeface="Microsoft YaHei Light" charset="-122"/>
              </a:rPr>
              <a:t>6</a:t>
            </a:r>
            <a:r>
              <a:rPr lang="zh-CN" altLang="en-US" dirty="0" smtClean="0">
                <a:solidFill>
                  <a:schemeClr val="tx2"/>
                </a:solidFill>
                <a:latin typeface="微软雅黑" panose="020B0503020204020204" pitchFamily="34" charset="-122"/>
                <a:ea typeface="微软雅黑" panose="020B0503020204020204" pitchFamily="34" charset="-122"/>
                <a:cs typeface="Microsoft YaHei Light" charset="-122"/>
              </a:rPr>
              <a:t>个登机口</a:t>
            </a:r>
            <a:endParaRPr lang="zh-CN" altLang="en-US" dirty="0">
              <a:solidFill>
                <a:schemeClr val="tx2"/>
              </a:solidFill>
              <a:latin typeface="微软雅黑" panose="020B0503020204020204" pitchFamily="34" charset="-122"/>
              <a:ea typeface="微软雅黑" panose="020B0503020204020204" pitchFamily="34" charset="-122"/>
              <a:cs typeface="Microsoft YaHei Light" charset="-122"/>
            </a:endParaRPr>
          </a:p>
        </p:txBody>
      </p:sp>
      <p:sp>
        <p:nvSpPr>
          <p:cNvPr id="54" name="Freeform 5"/>
          <p:cNvSpPr>
            <a:spLocks/>
          </p:cNvSpPr>
          <p:nvPr/>
        </p:nvSpPr>
        <p:spPr bwMode="auto">
          <a:xfrm>
            <a:off x="5660151" y="2359189"/>
            <a:ext cx="5464230" cy="475200"/>
          </a:xfrm>
          <a:custGeom>
            <a:avLst/>
            <a:gdLst>
              <a:gd name="T0" fmla="*/ 2907 w 3244"/>
              <a:gd name="T1" fmla="*/ 674 h 674"/>
              <a:gd name="T2" fmla="*/ 3244 w 3244"/>
              <a:gd name="T3" fmla="*/ 337 h 674"/>
              <a:gd name="T4" fmla="*/ 2907 w 3244"/>
              <a:gd name="T5" fmla="*/ 0 h 674"/>
              <a:gd name="T6" fmla="*/ 337 w 3244"/>
              <a:gd name="T7" fmla="*/ 0 h 674"/>
              <a:gd name="T8" fmla="*/ 0 w 3244"/>
              <a:gd name="T9" fmla="*/ 337 h 674"/>
              <a:gd name="T10" fmla="*/ 337 w 3244"/>
              <a:gd name="T11" fmla="*/ 674 h 674"/>
              <a:gd name="T12" fmla="*/ 2907 w 3244"/>
              <a:gd name="T13" fmla="*/ 674 h 674"/>
            </a:gdLst>
            <a:ahLst/>
            <a:cxnLst>
              <a:cxn ang="0">
                <a:pos x="T0" y="T1"/>
              </a:cxn>
              <a:cxn ang="0">
                <a:pos x="T2" y="T3"/>
              </a:cxn>
              <a:cxn ang="0">
                <a:pos x="T4" y="T5"/>
              </a:cxn>
              <a:cxn ang="0">
                <a:pos x="T6" y="T7"/>
              </a:cxn>
              <a:cxn ang="0">
                <a:pos x="T8" y="T9"/>
              </a:cxn>
              <a:cxn ang="0">
                <a:pos x="T10" y="T11"/>
              </a:cxn>
              <a:cxn ang="0">
                <a:pos x="T12" y="T13"/>
              </a:cxn>
            </a:cxnLst>
            <a:rect l="0" t="0" r="r" b="b"/>
            <a:pathLst>
              <a:path w="3244" h="674">
                <a:moveTo>
                  <a:pt x="2907" y="674"/>
                </a:moveTo>
                <a:cubicBezTo>
                  <a:pt x="3093" y="674"/>
                  <a:pt x="3244" y="523"/>
                  <a:pt x="3244" y="337"/>
                </a:cubicBezTo>
                <a:cubicBezTo>
                  <a:pt x="3244" y="151"/>
                  <a:pt x="3093" y="0"/>
                  <a:pt x="2907" y="0"/>
                </a:cubicBezTo>
                <a:cubicBezTo>
                  <a:pt x="337" y="0"/>
                  <a:pt x="337" y="0"/>
                  <a:pt x="337" y="0"/>
                </a:cubicBezTo>
                <a:cubicBezTo>
                  <a:pt x="151" y="0"/>
                  <a:pt x="0" y="151"/>
                  <a:pt x="0" y="337"/>
                </a:cubicBezTo>
                <a:cubicBezTo>
                  <a:pt x="0" y="523"/>
                  <a:pt x="151" y="674"/>
                  <a:pt x="337" y="674"/>
                </a:cubicBezTo>
                <a:lnTo>
                  <a:pt x="2907" y="674"/>
                </a:lnTo>
                <a:close/>
              </a:path>
            </a:pathLst>
          </a:custGeom>
          <a:noFill/>
          <a:ln>
            <a:solidFill>
              <a:schemeClr val="tx2"/>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56"/>
          <p:cNvSpPr>
            <a:spLocks noChangeArrowheads="1"/>
          </p:cNvSpPr>
          <p:nvPr/>
        </p:nvSpPr>
        <p:spPr bwMode="auto">
          <a:xfrm rot="16200000">
            <a:off x="10220831" y="1845674"/>
            <a:ext cx="492650" cy="1514614"/>
          </a:xfrm>
          <a:prstGeom prst="rect">
            <a:avLst/>
          </a:pr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dirty="0">
              <a:solidFill>
                <a:schemeClr val="accent2">
                  <a:lumMod val="75000"/>
                </a:schemeClr>
              </a:solidFill>
            </a:endParaRPr>
          </a:p>
        </p:txBody>
      </p:sp>
      <p:sp>
        <p:nvSpPr>
          <p:cNvPr id="79" name="TextBox 78"/>
          <p:cNvSpPr txBox="1"/>
          <p:nvPr/>
        </p:nvSpPr>
        <p:spPr>
          <a:xfrm>
            <a:off x="9709847" y="2370129"/>
            <a:ext cx="1514612" cy="461665"/>
          </a:xfrm>
          <a:prstGeom prst="rect">
            <a:avLst/>
          </a:prstGeom>
          <a:noFill/>
        </p:spPr>
        <p:txBody>
          <a:bodyPr wrap="square" rtlCol="0">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1070-&gt;</a:t>
            </a:r>
            <a:r>
              <a:rPr lang="en-US" altLang="zh-CN" sz="2400" b="1" dirty="0" smtClean="0">
                <a:solidFill>
                  <a:schemeClr val="bg1"/>
                </a:solidFill>
                <a:latin typeface="微软雅黑" panose="020B0503020204020204" pitchFamily="34" charset="-122"/>
                <a:ea typeface="微软雅黑" panose="020B0503020204020204" pitchFamily="34" charset="-122"/>
              </a:rPr>
              <a:t>60</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6" name="组合 85"/>
          <p:cNvGrpSpPr/>
          <p:nvPr/>
        </p:nvGrpSpPr>
        <p:grpSpPr>
          <a:xfrm>
            <a:off x="5598147" y="5114074"/>
            <a:ext cx="5630574" cy="495525"/>
            <a:chOff x="5818477" y="3889810"/>
            <a:chExt cx="5630574" cy="495525"/>
          </a:xfrm>
        </p:grpSpPr>
        <p:sp>
          <p:nvSpPr>
            <p:cNvPr id="18" name="Rectangle 41"/>
            <p:cNvSpPr>
              <a:spLocks noChangeArrowheads="1"/>
            </p:cNvSpPr>
            <p:nvPr/>
          </p:nvSpPr>
          <p:spPr bwMode="auto">
            <a:xfrm rot="16200000">
              <a:off x="6054083" y="3658462"/>
              <a:ext cx="493200" cy="955896"/>
            </a:xfrm>
            <a:prstGeom prst="rect">
              <a:avLst/>
            </a:prstGeom>
            <a:solidFill>
              <a:schemeClr val="accent5">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0" name="TextBox 49"/>
            <p:cNvSpPr txBox="1"/>
            <p:nvPr/>
          </p:nvSpPr>
          <p:spPr>
            <a:xfrm>
              <a:off x="5818477" y="3951743"/>
              <a:ext cx="923925" cy="369332"/>
            </a:xfrm>
            <a:prstGeom prst="rect">
              <a:avLst/>
            </a:prstGeom>
            <a:noFill/>
          </p:spPr>
          <p:txBody>
            <a:bodyPr wrap="square" rtlCol="0">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EC</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1" name="Freeform 5"/>
            <p:cNvSpPr>
              <a:spLocks/>
            </p:cNvSpPr>
            <p:nvPr/>
          </p:nvSpPr>
          <p:spPr bwMode="auto">
            <a:xfrm>
              <a:off x="5822735" y="3897010"/>
              <a:ext cx="5454865" cy="475200"/>
            </a:xfrm>
            <a:custGeom>
              <a:avLst/>
              <a:gdLst>
                <a:gd name="T0" fmla="*/ 2907 w 3244"/>
                <a:gd name="T1" fmla="*/ 674 h 674"/>
                <a:gd name="T2" fmla="*/ 3244 w 3244"/>
                <a:gd name="T3" fmla="*/ 337 h 674"/>
                <a:gd name="T4" fmla="*/ 2907 w 3244"/>
                <a:gd name="T5" fmla="*/ 0 h 674"/>
                <a:gd name="T6" fmla="*/ 337 w 3244"/>
                <a:gd name="T7" fmla="*/ 0 h 674"/>
                <a:gd name="T8" fmla="*/ 0 w 3244"/>
                <a:gd name="T9" fmla="*/ 337 h 674"/>
                <a:gd name="T10" fmla="*/ 337 w 3244"/>
                <a:gd name="T11" fmla="*/ 674 h 674"/>
                <a:gd name="T12" fmla="*/ 2907 w 3244"/>
                <a:gd name="T13" fmla="*/ 674 h 674"/>
              </a:gdLst>
              <a:ahLst/>
              <a:cxnLst>
                <a:cxn ang="0">
                  <a:pos x="T0" y="T1"/>
                </a:cxn>
                <a:cxn ang="0">
                  <a:pos x="T2" y="T3"/>
                </a:cxn>
                <a:cxn ang="0">
                  <a:pos x="T4" y="T5"/>
                </a:cxn>
                <a:cxn ang="0">
                  <a:pos x="T6" y="T7"/>
                </a:cxn>
                <a:cxn ang="0">
                  <a:pos x="T8" y="T9"/>
                </a:cxn>
                <a:cxn ang="0">
                  <a:pos x="T10" y="T11"/>
                </a:cxn>
                <a:cxn ang="0">
                  <a:pos x="T12" y="T13"/>
                </a:cxn>
              </a:cxnLst>
              <a:rect l="0" t="0" r="r" b="b"/>
              <a:pathLst>
                <a:path w="3244" h="674">
                  <a:moveTo>
                    <a:pt x="2907" y="674"/>
                  </a:moveTo>
                  <a:cubicBezTo>
                    <a:pt x="3093" y="674"/>
                    <a:pt x="3244" y="523"/>
                    <a:pt x="3244" y="337"/>
                  </a:cubicBezTo>
                  <a:cubicBezTo>
                    <a:pt x="3244" y="151"/>
                    <a:pt x="3093" y="0"/>
                    <a:pt x="2907" y="0"/>
                  </a:cubicBezTo>
                  <a:cubicBezTo>
                    <a:pt x="337" y="0"/>
                    <a:pt x="337" y="0"/>
                    <a:pt x="337" y="0"/>
                  </a:cubicBezTo>
                  <a:cubicBezTo>
                    <a:pt x="151" y="0"/>
                    <a:pt x="0" y="151"/>
                    <a:pt x="0" y="337"/>
                  </a:cubicBezTo>
                  <a:cubicBezTo>
                    <a:pt x="0" y="523"/>
                    <a:pt x="151" y="674"/>
                    <a:pt x="337" y="674"/>
                  </a:cubicBezTo>
                  <a:lnTo>
                    <a:pt x="2907" y="674"/>
                  </a:lnTo>
                  <a:close/>
                </a:path>
              </a:pathLst>
            </a:custGeom>
            <a:noFill/>
            <a:ln>
              <a:solidFill>
                <a:schemeClr val="accent5">
                  <a:lumMod val="75000"/>
                </a:schemeClr>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64" name="文本框 92"/>
            <p:cNvSpPr txBox="1"/>
            <p:nvPr/>
          </p:nvSpPr>
          <p:spPr>
            <a:xfrm>
              <a:off x="6778631" y="3921806"/>
              <a:ext cx="3146286" cy="417358"/>
            </a:xfrm>
            <a:prstGeom prst="rect">
              <a:avLst/>
            </a:prstGeom>
            <a:noFill/>
          </p:spPr>
          <p:txBody>
            <a:bodyPr wrap="square" rtlCol="0">
              <a:spAutoFit/>
            </a:bodyPr>
            <a:lstStyle/>
            <a:p>
              <a:pPr algn="ctr">
                <a:lnSpc>
                  <a:spcPct val="130000"/>
                </a:lnSpc>
              </a:pPr>
              <a:r>
                <a:rPr lang="en-US" altLang="zh-CN" dirty="0" smtClean="0">
                  <a:solidFill>
                    <a:schemeClr val="accent5">
                      <a:lumMod val="75000"/>
                    </a:schemeClr>
                  </a:solidFill>
                  <a:latin typeface="微软雅黑" panose="020B0503020204020204" pitchFamily="34" charset="-122"/>
                  <a:ea typeface="微软雅黑" panose="020B0503020204020204" pitchFamily="34" charset="-122"/>
                  <a:cs typeface="Microsoft YaHei Light" charset="-122"/>
                </a:rPr>
                <a:t>E1/E2/E3</a:t>
              </a:r>
              <a:endParaRPr lang="zh-CN" altLang="en-US" dirty="0">
                <a:solidFill>
                  <a:schemeClr val="accent5">
                    <a:lumMod val="75000"/>
                  </a:schemeClr>
                </a:solidFill>
                <a:latin typeface="微软雅黑" panose="020B0503020204020204" pitchFamily="34" charset="-122"/>
                <a:ea typeface="微软雅黑" panose="020B0503020204020204" pitchFamily="34" charset="-122"/>
                <a:cs typeface="Microsoft YaHei Light" charset="-122"/>
              </a:endParaRPr>
            </a:p>
          </p:txBody>
        </p:sp>
        <p:sp>
          <p:nvSpPr>
            <p:cNvPr id="77" name="Rectangle 56"/>
            <p:cNvSpPr>
              <a:spLocks noChangeArrowheads="1"/>
            </p:cNvSpPr>
            <p:nvPr/>
          </p:nvSpPr>
          <p:spPr bwMode="auto">
            <a:xfrm rot="16200000">
              <a:off x="10440658" y="3376941"/>
              <a:ext cx="492650" cy="1524137"/>
            </a:xfrm>
            <a:prstGeom prst="rect">
              <a:avLst/>
            </a:pr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0" name="TextBox 79"/>
            <p:cNvSpPr txBox="1"/>
            <p:nvPr/>
          </p:nvSpPr>
          <p:spPr>
            <a:xfrm>
              <a:off x="9930177" y="3910545"/>
              <a:ext cx="1514612" cy="461665"/>
            </a:xfrm>
            <a:prstGeom prst="rect">
              <a:avLst/>
            </a:prstGeom>
            <a:noFill/>
          </p:spPr>
          <p:txBody>
            <a:bodyPr wrap="square" rtlCol="0">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1070-&gt;</a:t>
              </a:r>
              <a:r>
                <a:rPr lang="en-US" altLang="zh-CN" sz="2400" b="1" dirty="0" smtClean="0">
                  <a:solidFill>
                    <a:schemeClr val="bg1"/>
                  </a:solidFill>
                  <a:latin typeface="微软雅黑" panose="020B0503020204020204" pitchFamily="34" charset="-122"/>
                  <a:ea typeface="微软雅黑" panose="020B0503020204020204" pitchFamily="34" charset="-122"/>
                </a:rPr>
                <a:t>30</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5614128" y="4221279"/>
            <a:ext cx="5661867" cy="493830"/>
            <a:chOff x="5817958" y="2983423"/>
            <a:chExt cx="5661867" cy="493830"/>
          </a:xfrm>
        </p:grpSpPr>
        <p:sp>
          <p:nvSpPr>
            <p:cNvPr id="60" name="Freeform 5"/>
            <p:cNvSpPr>
              <a:spLocks/>
            </p:cNvSpPr>
            <p:nvPr/>
          </p:nvSpPr>
          <p:spPr bwMode="auto">
            <a:xfrm>
              <a:off x="5822734" y="2987450"/>
              <a:ext cx="5526235" cy="475200"/>
            </a:xfrm>
            <a:custGeom>
              <a:avLst/>
              <a:gdLst>
                <a:gd name="T0" fmla="*/ 2907 w 3244"/>
                <a:gd name="T1" fmla="*/ 674 h 674"/>
                <a:gd name="T2" fmla="*/ 3244 w 3244"/>
                <a:gd name="T3" fmla="*/ 337 h 674"/>
                <a:gd name="T4" fmla="*/ 2907 w 3244"/>
                <a:gd name="T5" fmla="*/ 0 h 674"/>
                <a:gd name="T6" fmla="*/ 337 w 3244"/>
                <a:gd name="T7" fmla="*/ 0 h 674"/>
                <a:gd name="T8" fmla="*/ 0 w 3244"/>
                <a:gd name="T9" fmla="*/ 337 h 674"/>
                <a:gd name="T10" fmla="*/ 337 w 3244"/>
                <a:gd name="T11" fmla="*/ 674 h 674"/>
                <a:gd name="T12" fmla="*/ 2907 w 3244"/>
                <a:gd name="T13" fmla="*/ 674 h 674"/>
              </a:gdLst>
              <a:ahLst/>
              <a:cxnLst>
                <a:cxn ang="0">
                  <a:pos x="T0" y="T1"/>
                </a:cxn>
                <a:cxn ang="0">
                  <a:pos x="T2" y="T3"/>
                </a:cxn>
                <a:cxn ang="0">
                  <a:pos x="T4" y="T5"/>
                </a:cxn>
                <a:cxn ang="0">
                  <a:pos x="T6" y="T7"/>
                </a:cxn>
                <a:cxn ang="0">
                  <a:pos x="T8" y="T9"/>
                </a:cxn>
                <a:cxn ang="0">
                  <a:pos x="T10" y="T11"/>
                </a:cxn>
                <a:cxn ang="0">
                  <a:pos x="T12" y="T13"/>
                </a:cxn>
              </a:cxnLst>
              <a:rect l="0" t="0" r="r" b="b"/>
              <a:pathLst>
                <a:path w="3244" h="674">
                  <a:moveTo>
                    <a:pt x="2907" y="674"/>
                  </a:moveTo>
                  <a:cubicBezTo>
                    <a:pt x="3093" y="674"/>
                    <a:pt x="3244" y="523"/>
                    <a:pt x="3244" y="337"/>
                  </a:cubicBezTo>
                  <a:cubicBezTo>
                    <a:pt x="3244" y="151"/>
                    <a:pt x="3093" y="0"/>
                    <a:pt x="2907" y="0"/>
                  </a:cubicBezTo>
                  <a:cubicBezTo>
                    <a:pt x="337" y="0"/>
                    <a:pt x="337" y="0"/>
                    <a:pt x="337" y="0"/>
                  </a:cubicBezTo>
                  <a:cubicBezTo>
                    <a:pt x="151" y="0"/>
                    <a:pt x="0" y="151"/>
                    <a:pt x="0" y="337"/>
                  </a:cubicBezTo>
                  <a:cubicBezTo>
                    <a:pt x="0" y="523"/>
                    <a:pt x="151" y="674"/>
                    <a:pt x="337" y="674"/>
                  </a:cubicBezTo>
                  <a:lnTo>
                    <a:pt x="2907" y="674"/>
                  </a:lnTo>
                  <a:close/>
                </a:path>
              </a:pathLst>
            </a:custGeom>
            <a:noFill/>
            <a:ln>
              <a:solidFill>
                <a:schemeClr val="accent1"/>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19" name="Rectangle 49"/>
            <p:cNvSpPr>
              <a:spLocks noChangeArrowheads="1"/>
            </p:cNvSpPr>
            <p:nvPr/>
          </p:nvSpPr>
          <p:spPr bwMode="auto">
            <a:xfrm rot="16200000">
              <a:off x="6054082" y="2752075"/>
              <a:ext cx="493200" cy="955896"/>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9" name="TextBox 48"/>
            <p:cNvSpPr txBox="1"/>
            <p:nvPr/>
          </p:nvSpPr>
          <p:spPr>
            <a:xfrm>
              <a:off x="5817958" y="3045356"/>
              <a:ext cx="923925" cy="369332"/>
            </a:xfrm>
            <a:prstGeom prst="rect">
              <a:avLst/>
            </a:prstGeom>
            <a:noFill/>
          </p:spPr>
          <p:txBody>
            <a:bodyPr wrap="square" rtlCol="0">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WC</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3" name="文本框 92"/>
            <p:cNvSpPr txBox="1"/>
            <p:nvPr/>
          </p:nvSpPr>
          <p:spPr>
            <a:xfrm>
              <a:off x="6778632" y="3021343"/>
              <a:ext cx="3146286" cy="417358"/>
            </a:xfrm>
            <a:prstGeom prst="rect">
              <a:avLst/>
            </a:prstGeom>
            <a:noFill/>
          </p:spPr>
          <p:txBody>
            <a:bodyPr wrap="square" rtlCol="0">
              <a:spAutoFit/>
            </a:bodyPr>
            <a:lstStyle/>
            <a:p>
              <a:pPr algn="ctr">
                <a:lnSpc>
                  <a:spcPct val="130000"/>
                </a:lnSpc>
              </a:pPr>
              <a:r>
                <a:rPr lang="en-US" altLang="zh-CN" dirty="0" smtClean="0">
                  <a:solidFill>
                    <a:schemeClr val="accent1"/>
                  </a:solidFill>
                  <a:latin typeface="微软雅黑" panose="020B0503020204020204" pitchFamily="34" charset="-122"/>
                  <a:ea typeface="微软雅黑" panose="020B0503020204020204" pitchFamily="34" charset="-122"/>
                  <a:cs typeface="Microsoft YaHei Light" charset="-122"/>
                </a:rPr>
                <a:t>W1/W2/W3   B901-B909</a:t>
              </a:r>
              <a:endParaRPr lang="zh-CN" altLang="en-US" dirty="0">
                <a:solidFill>
                  <a:schemeClr val="accent1"/>
                </a:solidFill>
                <a:latin typeface="微软雅黑" panose="020B0503020204020204" pitchFamily="34" charset="-122"/>
                <a:ea typeface="微软雅黑" panose="020B0503020204020204" pitchFamily="34" charset="-122"/>
                <a:cs typeface="Microsoft YaHei Light" charset="-122"/>
              </a:endParaRPr>
            </a:p>
          </p:txBody>
        </p:sp>
        <p:sp>
          <p:nvSpPr>
            <p:cNvPr id="76" name="Rectangle 56"/>
            <p:cNvSpPr>
              <a:spLocks noChangeArrowheads="1"/>
            </p:cNvSpPr>
            <p:nvPr/>
          </p:nvSpPr>
          <p:spPr bwMode="auto">
            <a:xfrm rot="16200000">
              <a:off x="10424658" y="2473621"/>
              <a:ext cx="492650" cy="1514613"/>
            </a:xfrm>
            <a:prstGeom prst="rect">
              <a:avLst/>
            </a:pr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1" name="TextBox 80"/>
            <p:cNvSpPr txBox="1"/>
            <p:nvPr/>
          </p:nvSpPr>
          <p:spPr>
            <a:xfrm>
              <a:off x="9852619" y="3000985"/>
              <a:ext cx="1627206" cy="461665"/>
            </a:xfrm>
            <a:prstGeom prst="rect">
              <a:avLst/>
            </a:prstGeom>
            <a:noFill/>
          </p:spPr>
          <p:txBody>
            <a:bodyPr wrap="square" rtlCol="0">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1070-&gt;</a:t>
              </a:r>
              <a:r>
                <a:rPr lang="en-US" altLang="zh-CN" sz="2400" b="1" dirty="0" smtClean="0">
                  <a:solidFill>
                    <a:schemeClr val="bg1"/>
                  </a:solidFill>
                  <a:latin typeface="微软雅黑" panose="020B0503020204020204" pitchFamily="34" charset="-122"/>
                  <a:ea typeface="微软雅黑" panose="020B0503020204020204" pitchFamily="34" charset="-122"/>
                </a:rPr>
                <a:t>120</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84" name="组合 83"/>
          <p:cNvGrpSpPr/>
          <p:nvPr/>
        </p:nvGrpSpPr>
        <p:grpSpPr>
          <a:xfrm>
            <a:off x="5593367" y="3277827"/>
            <a:ext cx="5631094" cy="498096"/>
            <a:chOff x="5817957" y="4775728"/>
            <a:chExt cx="5631094" cy="498096"/>
          </a:xfrm>
        </p:grpSpPr>
        <p:sp>
          <p:nvSpPr>
            <p:cNvPr id="62" name="Freeform 5"/>
            <p:cNvSpPr>
              <a:spLocks/>
            </p:cNvSpPr>
            <p:nvPr/>
          </p:nvSpPr>
          <p:spPr bwMode="auto">
            <a:xfrm>
              <a:off x="5817957" y="4780840"/>
              <a:ext cx="5459643" cy="475200"/>
            </a:xfrm>
            <a:custGeom>
              <a:avLst/>
              <a:gdLst>
                <a:gd name="T0" fmla="*/ 2907 w 3244"/>
                <a:gd name="T1" fmla="*/ 674 h 674"/>
                <a:gd name="T2" fmla="*/ 3244 w 3244"/>
                <a:gd name="T3" fmla="*/ 337 h 674"/>
                <a:gd name="T4" fmla="*/ 2907 w 3244"/>
                <a:gd name="T5" fmla="*/ 0 h 674"/>
                <a:gd name="T6" fmla="*/ 337 w 3244"/>
                <a:gd name="T7" fmla="*/ 0 h 674"/>
                <a:gd name="T8" fmla="*/ 0 w 3244"/>
                <a:gd name="T9" fmla="*/ 337 h 674"/>
                <a:gd name="T10" fmla="*/ 337 w 3244"/>
                <a:gd name="T11" fmla="*/ 674 h 674"/>
                <a:gd name="T12" fmla="*/ 2907 w 3244"/>
                <a:gd name="T13" fmla="*/ 674 h 674"/>
              </a:gdLst>
              <a:ahLst/>
              <a:cxnLst>
                <a:cxn ang="0">
                  <a:pos x="T0" y="T1"/>
                </a:cxn>
                <a:cxn ang="0">
                  <a:pos x="T2" y="T3"/>
                </a:cxn>
                <a:cxn ang="0">
                  <a:pos x="T4" y="T5"/>
                </a:cxn>
                <a:cxn ang="0">
                  <a:pos x="T6" y="T7"/>
                </a:cxn>
                <a:cxn ang="0">
                  <a:pos x="T8" y="T9"/>
                </a:cxn>
                <a:cxn ang="0">
                  <a:pos x="T10" y="T11"/>
                </a:cxn>
                <a:cxn ang="0">
                  <a:pos x="T12" y="T13"/>
                </a:cxn>
              </a:cxnLst>
              <a:rect l="0" t="0" r="r" b="b"/>
              <a:pathLst>
                <a:path w="3244" h="674">
                  <a:moveTo>
                    <a:pt x="2907" y="674"/>
                  </a:moveTo>
                  <a:cubicBezTo>
                    <a:pt x="3093" y="674"/>
                    <a:pt x="3244" y="523"/>
                    <a:pt x="3244" y="337"/>
                  </a:cubicBezTo>
                  <a:cubicBezTo>
                    <a:pt x="3244" y="151"/>
                    <a:pt x="3093" y="0"/>
                    <a:pt x="2907" y="0"/>
                  </a:cubicBezTo>
                  <a:cubicBezTo>
                    <a:pt x="337" y="0"/>
                    <a:pt x="337" y="0"/>
                    <a:pt x="337" y="0"/>
                  </a:cubicBezTo>
                  <a:cubicBezTo>
                    <a:pt x="151" y="0"/>
                    <a:pt x="0" y="151"/>
                    <a:pt x="0" y="337"/>
                  </a:cubicBezTo>
                  <a:cubicBezTo>
                    <a:pt x="0" y="523"/>
                    <a:pt x="151" y="674"/>
                    <a:pt x="337" y="674"/>
                  </a:cubicBezTo>
                  <a:lnTo>
                    <a:pt x="2907" y="674"/>
                  </a:lnTo>
                  <a:close/>
                </a:path>
              </a:pathLst>
            </a:custGeom>
            <a:noFill/>
            <a:ln>
              <a:solidFill>
                <a:schemeClr val="accent3">
                  <a:lumMod val="50000"/>
                </a:schemeClr>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21" name="Rectangle 62"/>
            <p:cNvSpPr>
              <a:spLocks noChangeArrowheads="1"/>
            </p:cNvSpPr>
            <p:nvPr/>
          </p:nvSpPr>
          <p:spPr bwMode="auto">
            <a:xfrm rot="16200000">
              <a:off x="6049825" y="4545891"/>
              <a:ext cx="493200" cy="955896"/>
            </a:xfrm>
            <a:prstGeom prst="rect">
              <a:avLst/>
            </a:prstGeom>
            <a:solidFill>
              <a:schemeClr val="accent3">
                <a:lumMod val="50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1" name="TextBox 50"/>
            <p:cNvSpPr txBox="1"/>
            <p:nvPr/>
          </p:nvSpPr>
          <p:spPr>
            <a:xfrm>
              <a:off x="5817957" y="4839174"/>
              <a:ext cx="923925" cy="369332"/>
            </a:xfrm>
            <a:prstGeom prst="rect">
              <a:avLst/>
            </a:prstGeom>
            <a:noFill/>
          </p:spPr>
          <p:txBody>
            <a:bodyPr wrap="square" rtlCol="0">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5" name="文本框 92"/>
            <p:cNvSpPr txBox="1"/>
            <p:nvPr/>
          </p:nvSpPr>
          <p:spPr>
            <a:xfrm>
              <a:off x="6778631" y="4819669"/>
              <a:ext cx="3146286" cy="417358"/>
            </a:xfrm>
            <a:prstGeom prst="rect">
              <a:avLst/>
            </a:prstGeom>
            <a:noFill/>
          </p:spPr>
          <p:txBody>
            <a:bodyPr wrap="square" rtlCol="0">
              <a:spAutoFit/>
            </a:bodyPr>
            <a:lstStyle/>
            <a:p>
              <a:pPr algn="ctr">
                <a:lnSpc>
                  <a:spcPct val="130000"/>
                </a:lnSpc>
              </a:pPr>
              <a:r>
                <a:rPr lang="en-US" altLang="zh-CN" dirty="0" smtClean="0">
                  <a:solidFill>
                    <a:schemeClr val="accent3">
                      <a:lumMod val="50000"/>
                    </a:schemeClr>
                  </a:solidFill>
                  <a:latin typeface="微软雅黑" panose="020B0503020204020204" pitchFamily="34" charset="-122"/>
                  <a:ea typeface="微软雅黑" panose="020B0503020204020204" pitchFamily="34" charset="-122"/>
                  <a:cs typeface="Microsoft YaHei Light" charset="-122"/>
                </a:rPr>
                <a:t>W</a:t>
              </a:r>
              <a:r>
                <a:rPr lang="zh-CN" altLang="en-US" dirty="0" smtClean="0">
                  <a:solidFill>
                    <a:schemeClr val="accent3">
                      <a:lumMod val="50000"/>
                    </a:schemeClr>
                  </a:solidFill>
                  <a:latin typeface="微软雅黑" panose="020B0503020204020204" pitchFamily="34" charset="-122"/>
                  <a:ea typeface="微软雅黑" panose="020B0503020204020204" pitchFamily="34" charset="-122"/>
                  <a:cs typeface="Microsoft YaHei Light" charset="-122"/>
                </a:rPr>
                <a:t>区</a:t>
              </a:r>
              <a:r>
                <a:rPr lang="en-US" altLang="zh-CN" dirty="0" smtClean="0">
                  <a:solidFill>
                    <a:schemeClr val="accent3">
                      <a:lumMod val="50000"/>
                    </a:schemeClr>
                  </a:solidFill>
                  <a:latin typeface="微软雅黑" panose="020B0503020204020204" pitchFamily="34" charset="-122"/>
                  <a:ea typeface="微软雅黑" panose="020B0503020204020204" pitchFamily="34" charset="-122"/>
                  <a:cs typeface="Microsoft YaHei Light" charset="-122"/>
                </a:rPr>
                <a:t>/E</a:t>
              </a:r>
              <a:r>
                <a:rPr lang="zh-CN" altLang="en-US" dirty="0" smtClean="0">
                  <a:solidFill>
                    <a:schemeClr val="accent3">
                      <a:lumMod val="50000"/>
                    </a:schemeClr>
                  </a:solidFill>
                  <a:latin typeface="微软雅黑" panose="020B0503020204020204" pitchFamily="34" charset="-122"/>
                  <a:ea typeface="微软雅黑" panose="020B0503020204020204" pitchFamily="34" charset="-122"/>
                  <a:cs typeface="Microsoft YaHei Light" charset="-122"/>
                </a:rPr>
                <a:t>区</a:t>
              </a:r>
              <a:endParaRPr lang="zh-CN" altLang="en-US" dirty="0">
                <a:solidFill>
                  <a:schemeClr val="accent3">
                    <a:lumMod val="50000"/>
                  </a:schemeClr>
                </a:solidFill>
                <a:latin typeface="微软雅黑" panose="020B0503020204020204" pitchFamily="34" charset="-122"/>
                <a:ea typeface="微软雅黑" panose="020B0503020204020204" pitchFamily="34" charset="-122"/>
                <a:cs typeface="Microsoft YaHei Light" charset="-122"/>
              </a:endParaRPr>
            </a:p>
          </p:txBody>
        </p:sp>
        <p:sp>
          <p:nvSpPr>
            <p:cNvPr id="78" name="Rectangle 56"/>
            <p:cNvSpPr>
              <a:spLocks noChangeArrowheads="1"/>
            </p:cNvSpPr>
            <p:nvPr/>
          </p:nvSpPr>
          <p:spPr bwMode="auto">
            <a:xfrm rot="16200000">
              <a:off x="10440657" y="4265429"/>
              <a:ext cx="492650" cy="1524139"/>
            </a:xfrm>
            <a:prstGeom prst="rect">
              <a:avLst/>
            </a:pr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2" name="TextBox 81"/>
            <p:cNvSpPr txBox="1"/>
            <p:nvPr/>
          </p:nvSpPr>
          <p:spPr>
            <a:xfrm>
              <a:off x="9934437" y="4775728"/>
              <a:ext cx="1514612" cy="461665"/>
            </a:xfrm>
            <a:prstGeom prst="rect">
              <a:avLst/>
            </a:prstGeom>
            <a:noFill/>
          </p:spPr>
          <p:txBody>
            <a:bodyPr wrap="square" rtlCol="0">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1070-&gt;</a:t>
              </a:r>
              <a:r>
                <a:rPr lang="en-US" altLang="zh-CN" sz="2400" b="1" dirty="0" smtClean="0">
                  <a:solidFill>
                    <a:schemeClr val="bg1"/>
                  </a:solidFill>
                  <a:latin typeface="微软雅黑" panose="020B0503020204020204" pitchFamily="34" charset="-122"/>
                  <a:ea typeface="微软雅黑" panose="020B0503020204020204" pitchFamily="34" charset="-122"/>
                </a:rPr>
                <a:t>20</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
        <p:nvSpPr>
          <p:cNvPr id="48" name="矩形 47"/>
          <p:cNvSpPr/>
          <p:nvPr/>
        </p:nvSpPr>
        <p:spPr>
          <a:xfrm>
            <a:off x="1724946" y="1725380"/>
            <a:ext cx="2749471" cy="400110"/>
          </a:xfrm>
          <a:prstGeom prst="rect">
            <a:avLst/>
          </a:prstGeom>
        </p:spPr>
        <p:txBody>
          <a:bodyPr wrap="none">
            <a:spAutoFit/>
          </a:bodyPr>
          <a:lstStyle/>
          <a:p>
            <a:pPr algn="ctr"/>
            <a:r>
              <a:rPr kumimoji="1" lang="zh-CN" altLang="en-US" sz="2000" b="1" dirty="0" smtClean="0">
                <a:solidFill>
                  <a:schemeClr val="tx2"/>
                </a:solidFill>
                <a:latin typeface="Microsoft YaHei" charset="-122"/>
                <a:ea typeface="Microsoft YaHei" charset="-122"/>
                <a:cs typeface="Microsoft YaHei" charset="-122"/>
              </a:rPr>
              <a:t>单个模型</a:t>
            </a:r>
            <a:r>
              <a:rPr kumimoji="1" lang="zh-CN" altLang="en-US" sz="2000" b="1" smtClean="0">
                <a:solidFill>
                  <a:schemeClr val="tx2"/>
                </a:solidFill>
                <a:latin typeface="Microsoft YaHei" charset="-122"/>
                <a:ea typeface="Microsoft YaHei" charset="-122"/>
                <a:cs typeface="Microsoft YaHei" charset="-122"/>
              </a:rPr>
              <a:t>覆盖所有区域</a:t>
            </a:r>
            <a:endParaRPr kumimoji="1" lang="zh-CN" altLang="en-US" sz="2000" b="1" dirty="0">
              <a:solidFill>
                <a:schemeClr val="tx2"/>
              </a:solidFill>
              <a:latin typeface="Microsoft YaHei" charset="-122"/>
              <a:ea typeface="Microsoft YaHei" charset="-122"/>
              <a:cs typeface="Microsoft YaHei" charset="-122"/>
            </a:endParaRPr>
          </a:p>
        </p:txBody>
      </p:sp>
      <p:sp>
        <p:nvSpPr>
          <p:cNvPr id="53" name="矩形 52"/>
          <p:cNvSpPr/>
          <p:nvPr/>
        </p:nvSpPr>
        <p:spPr>
          <a:xfrm>
            <a:off x="6752450" y="1719538"/>
            <a:ext cx="2749471" cy="400110"/>
          </a:xfrm>
          <a:prstGeom prst="rect">
            <a:avLst/>
          </a:prstGeom>
        </p:spPr>
        <p:txBody>
          <a:bodyPr wrap="none">
            <a:spAutoFit/>
          </a:bodyPr>
          <a:lstStyle/>
          <a:p>
            <a:pPr algn="ctr"/>
            <a:r>
              <a:rPr kumimoji="1" lang="zh-CN" altLang="en-US" sz="2000" b="1" dirty="0" smtClean="0">
                <a:solidFill>
                  <a:schemeClr val="tx2"/>
                </a:solidFill>
                <a:latin typeface="Microsoft YaHei" charset="-122"/>
                <a:ea typeface="Microsoft YaHei" charset="-122"/>
                <a:cs typeface="Microsoft YaHei" charset="-122"/>
              </a:rPr>
              <a:t>为不同区域建立子模型</a:t>
            </a:r>
            <a:endParaRPr kumimoji="1" lang="zh-CN" altLang="en-US" sz="2000" b="1" dirty="0">
              <a:solidFill>
                <a:schemeClr val="tx2"/>
              </a:solidFill>
              <a:latin typeface="Microsoft YaHei" charset="-122"/>
              <a:ea typeface="Microsoft YaHei" charset="-122"/>
              <a:cs typeface="Microsoft YaHei" charset="-122"/>
            </a:endParaRPr>
          </a:p>
        </p:txBody>
      </p:sp>
      <p:cxnSp>
        <p:nvCxnSpPr>
          <p:cNvPr id="55" name="直接连接符 13"/>
          <p:cNvCxnSpPr/>
          <p:nvPr/>
        </p:nvCxnSpPr>
        <p:spPr>
          <a:xfrm>
            <a:off x="5392997" y="1951677"/>
            <a:ext cx="601326" cy="0"/>
          </a:xfrm>
          <a:prstGeom prst="line">
            <a:avLst/>
          </a:prstGeom>
          <a:ln w="38100">
            <a:solidFill>
              <a:schemeClr val="tx2"/>
            </a:solidFill>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492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1" y="576255"/>
            <a:ext cx="475627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smtClean="0">
                <a:solidFill>
                  <a:schemeClr val="tx2"/>
                </a:solidFill>
                <a:latin typeface="微软雅黑" panose="020B0503020204020204" pitchFamily="34" charset="-122"/>
                <a:ea typeface="微软雅黑" panose="020B0503020204020204" pitchFamily="34" charset="-122"/>
              </a:rPr>
              <a:t>降低维度（</a:t>
            </a:r>
            <a:r>
              <a:rPr lang="en-US" altLang="zh-CN" sz="3200" b="1" dirty="0" smtClean="0">
                <a:solidFill>
                  <a:schemeClr val="tx2"/>
                </a:solidFill>
                <a:latin typeface="微软雅黑" panose="020B0503020204020204" pitchFamily="34" charset="-122"/>
                <a:ea typeface="微软雅黑" panose="020B0503020204020204" pitchFamily="34" charset="-122"/>
              </a:rPr>
              <a:t>2/2</a:t>
            </a:r>
            <a:r>
              <a:rPr lang="zh-CN" altLang="en-US" sz="3200" b="1" dirty="0" smtClean="0">
                <a:solidFill>
                  <a:schemeClr val="tx2"/>
                </a:solidFill>
                <a:latin typeface="微软雅黑" panose="020B0503020204020204" pitchFamily="34" charset="-122"/>
                <a:ea typeface="微软雅黑" panose="020B0503020204020204" pitchFamily="34" charset="-122"/>
              </a:rPr>
              <a:t>）</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2</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sp>
        <p:nvSpPr>
          <p:cNvPr id="97" name="文本框 92"/>
          <p:cNvSpPr txBox="1"/>
          <p:nvPr/>
        </p:nvSpPr>
        <p:spPr>
          <a:xfrm>
            <a:off x="1076147" y="3186013"/>
            <a:ext cx="4019728" cy="1132618"/>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位置特征</a:t>
            </a:r>
            <a:endParaRPr lang="en-US" altLang="zh-CN" sz="2000" b="1"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smtClean="0">
                <a:solidFill>
                  <a:schemeClr val="tx2"/>
                </a:solidFill>
                <a:latin typeface="微软雅黑" panose="020B0503020204020204" pitchFamily="34" charset="-122"/>
                <a:ea typeface="微软雅黑" panose="020B0503020204020204" pitchFamily="34" charset="-122"/>
                <a:cs typeface="Microsoft YaHei Light" charset="-122"/>
              </a:rPr>
              <a:t>分区域后只考虑</a:t>
            </a:r>
            <a:r>
              <a:rPr lang="zh-CN" altLang="en-US" sz="1600" b="1" dirty="0" smtClean="0">
                <a:solidFill>
                  <a:schemeClr val="accent2">
                    <a:lumMod val="75000"/>
                  </a:schemeClr>
                </a:solidFill>
                <a:latin typeface="微软雅黑" panose="020B0503020204020204" pitchFamily="34" charset="-122"/>
                <a:ea typeface="微软雅黑" panose="020B0503020204020204" pitchFamily="34" charset="-122"/>
                <a:cs typeface="Microsoft YaHei Light" charset="-122"/>
              </a:rPr>
              <a:t>本区域内</a:t>
            </a:r>
            <a:r>
              <a:rPr lang="zh-CN" altLang="en-US" sz="1600" dirty="0" smtClean="0">
                <a:solidFill>
                  <a:schemeClr val="tx2"/>
                </a:solidFill>
                <a:latin typeface="微软雅黑" panose="020B0503020204020204" pitchFamily="34" charset="-122"/>
                <a:ea typeface="微软雅黑" panose="020B0503020204020204" pitchFamily="34" charset="-122"/>
                <a:cs typeface="Microsoft YaHei Light" charset="-122"/>
              </a:rPr>
              <a:t>组号</a:t>
            </a:r>
            <a:endParaRPr lang="en-US" altLang="zh-CN" sz="1600" dirty="0" smtClean="0">
              <a:solidFill>
                <a:schemeClr val="tx2"/>
              </a:solidFill>
              <a:latin typeface="微软雅黑" panose="020B0503020204020204" pitchFamily="34" charset="-122"/>
              <a:ea typeface="微软雅黑" panose="020B0503020204020204" pitchFamily="34" charset="-122"/>
              <a:cs typeface="Microsoft YaHei Light" charset="-122"/>
            </a:endParaRPr>
          </a:p>
          <a:p>
            <a:pPr marL="742950" lvl="1" indent="-285750">
              <a:lnSpc>
                <a:spcPct val="130000"/>
              </a:lnSpc>
              <a:buFont typeface="Wingdings" charset="2"/>
              <a:buChar char="p"/>
            </a:pPr>
            <a:r>
              <a:rPr lang="en-US" altLang="zh-CN" sz="1600" dirty="0" smtClean="0">
                <a:solidFill>
                  <a:schemeClr val="tx2"/>
                </a:solidFill>
                <a:latin typeface="微软雅黑" panose="020B0503020204020204" pitchFamily="34" charset="-122"/>
                <a:ea typeface="微软雅黑" panose="020B0503020204020204" pitchFamily="34" charset="-122"/>
                <a:cs typeface="Microsoft YaHei Light" charset="-122"/>
              </a:rPr>
              <a:t>100</a:t>
            </a:r>
            <a:r>
              <a:rPr lang="zh-CN" altLang="en-US" sz="1600" dirty="0" smtClean="0">
                <a:solidFill>
                  <a:schemeClr val="tx2"/>
                </a:solidFill>
                <a:latin typeface="微软雅黑" panose="020B0503020204020204" pitchFamily="34" charset="-122"/>
                <a:ea typeface="微软雅黑" panose="020B0503020204020204" pitchFamily="34" charset="-122"/>
                <a:cs typeface="Microsoft YaHei Light" charset="-122"/>
              </a:rPr>
              <a:t>多维</a:t>
            </a:r>
            <a:r>
              <a:rPr lang="en-US" altLang="zh-CN" sz="1600" dirty="0" smtClean="0">
                <a:solidFill>
                  <a:schemeClr val="tx2"/>
                </a:solidFill>
                <a:latin typeface="微软雅黑" panose="020B0503020204020204" pitchFamily="34" charset="-122"/>
                <a:ea typeface="微软雅黑" panose="020B0503020204020204" pitchFamily="34" charset="-122"/>
                <a:cs typeface="Microsoft YaHei Light" charset="-122"/>
              </a:rPr>
              <a:t>-&gt;20</a:t>
            </a:r>
            <a:r>
              <a:rPr lang="zh-CN" altLang="en-US" sz="1600" dirty="0" smtClean="0">
                <a:solidFill>
                  <a:schemeClr val="tx2"/>
                </a:solidFill>
                <a:latin typeface="微软雅黑" panose="020B0503020204020204" pitchFamily="34" charset="-122"/>
                <a:ea typeface="微软雅黑" panose="020B0503020204020204" pitchFamily="34" charset="-122"/>
                <a:cs typeface="Microsoft YaHei Light" charset="-122"/>
              </a:rPr>
              <a:t>维左右</a:t>
            </a:r>
            <a:endParaRPr lang="zh-CN" altLang="en-US" sz="1600" dirty="0">
              <a:solidFill>
                <a:schemeClr val="tx2"/>
              </a:solidFill>
              <a:latin typeface="微软雅黑" panose="020B0503020204020204" pitchFamily="34" charset="-122"/>
              <a:ea typeface="微软雅黑" panose="020B0503020204020204" pitchFamily="34" charset="-122"/>
              <a:cs typeface="Microsoft YaHei Light" charset="-122"/>
            </a:endParaRPr>
          </a:p>
        </p:txBody>
      </p:sp>
      <p:sp>
        <p:nvSpPr>
          <p:cNvPr id="98" name="文本框 92"/>
          <p:cNvSpPr txBox="1"/>
          <p:nvPr/>
        </p:nvSpPr>
        <p:spPr>
          <a:xfrm>
            <a:off x="1076147" y="1753512"/>
            <a:ext cx="4019728" cy="1132618"/>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时间</a:t>
            </a:r>
            <a:r>
              <a:rPr lang="zh-CN" altLang="en-US" sz="2000" b="1"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特征</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有序变量，区间划分</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one-hot</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高维编码</a:t>
            </a: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-&gt;</a:t>
            </a:r>
            <a:r>
              <a:rPr lang="en-US" altLang="zh-CN" sz="16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1</a:t>
            </a:r>
            <a:r>
              <a:rPr lang="zh-CN" altLang="en-US" sz="16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维整数</a:t>
            </a:r>
            <a:endParaRPr lang="en-US" altLang="zh-CN" sz="16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99" name="文本框 92"/>
          <p:cNvSpPr txBox="1"/>
          <p:nvPr/>
        </p:nvSpPr>
        <p:spPr>
          <a:xfrm>
            <a:off x="1076147" y="4618515"/>
            <a:ext cx="4019728" cy="812530"/>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起飞特征</a:t>
            </a:r>
          </a:p>
          <a:p>
            <a:pPr marL="742950" lvl="1" indent="-285750">
              <a:lnSpc>
                <a:spcPct val="130000"/>
              </a:lnSpc>
              <a:buFont typeface="Wingdings" charset="2"/>
              <a:buChar char="p"/>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不同区域只考虑</a:t>
            </a:r>
            <a:r>
              <a:rPr lang="zh-CN" altLang="en-US" sz="16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强关联</a:t>
            </a:r>
            <a:endParaRPr lang="en-US" altLang="zh-CN" sz="16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2" name="Freeform 87"/>
          <p:cNvSpPr>
            <a:spLocks/>
          </p:cNvSpPr>
          <p:nvPr/>
        </p:nvSpPr>
        <p:spPr bwMode="auto">
          <a:xfrm rot="10800000">
            <a:off x="5260897" y="3699639"/>
            <a:ext cx="1712396" cy="327600"/>
          </a:xfrm>
          <a:custGeom>
            <a:avLst/>
            <a:gdLst>
              <a:gd name="T0" fmla="*/ 704 w 1607"/>
              <a:gd name="T1" fmla="*/ 116 h 214"/>
              <a:gd name="T2" fmla="*/ 0 w 1607"/>
              <a:gd name="T3" fmla="*/ 138 h 214"/>
              <a:gd name="T4" fmla="*/ 0 w 1607"/>
              <a:gd name="T5" fmla="*/ 168 h 214"/>
              <a:gd name="T6" fmla="*/ 706 w 1607"/>
              <a:gd name="T7" fmla="*/ 190 h 214"/>
              <a:gd name="T8" fmla="*/ 1529 w 1607"/>
              <a:gd name="T9" fmla="*/ 214 h 214"/>
              <a:gd name="T10" fmla="*/ 1602 w 1607"/>
              <a:gd name="T11" fmla="*/ 209 h 214"/>
              <a:gd name="T12" fmla="*/ 1607 w 1607"/>
              <a:gd name="T13" fmla="*/ 0 h 214"/>
              <a:gd name="T14" fmla="*/ 704 w 1607"/>
              <a:gd name="T15" fmla="*/ 116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7" h="214">
                <a:moveTo>
                  <a:pt x="704" y="116"/>
                </a:moveTo>
                <a:cubicBezTo>
                  <a:pt x="0" y="138"/>
                  <a:pt x="0" y="138"/>
                  <a:pt x="0" y="138"/>
                </a:cubicBezTo>
                <a:cubicBezTo>
                  <a:pt x="0" y="168"/>
                  <a:pt x="0" y="168"/>
                  <a:pt x="0" y="168"/>
                </a:cubicBezTo>
                <a:cubicBezTo>
                  <a:pt x="706" y="190"/>
                  <a:pt x="706" y="190"/>
                  <a:pt x="706" y="190"/>
                </a:cubicBezTo>
                <a:cubicBezTo>
                  <a:pt x="1529" y="214"/>
                  <a:pt x="1529" y="214"/>
                  <a:pt x="1529" y="214"/>
                </a:cubicBezTo>
                <a:cubicBezTo>
                  <a:pt x="1602" y="209"/>
                  <a:pt x="1602" y="209"/>
                  <a:pt x="1602" y="209"/>
                </a:cubicBezTo>
                <a:cubicBezTo>
                  <a:pt x="1607" y="0"/>
                  <a:pt x="1607" y="0"/>
                  <a:pt x="1607" y="0"/>
                </a:cubicBezTo>
                <a:cubicBezTo>
                  <a:pt x="1607" y="0"/>
                  <a:pt x="1090" y="92"/>
                  <a:pt x="704" y="116"/>
                </a:cubicBezTo>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8"/>
          <p:cNvSpPr>
            <a:spLocks/>
          </p:cNvSpPr>
          <p:nvPr/>
        </p:nvSpPr>
        <p:spPr bwMode="auto">
          <a:xfrm rot="10800000">
            <a:off x="4944313" y="2218467"/>
            <a:ext cx="2028981" cy="1477963"/>
          </a:xfrm>
          <a:custGeom>
            <a:avLst/>
            <a:gdLst>
              <a:gd name="T0" fmla="*/ 1251 w 1672"/>
              <a:gd name="T1" fmla="*/ 184 h 690"/>
              <a:gd name="T2" fmla="*/ 876 w 1672"/>
              <a:gd name="T3" fmla="*/ 66 h 690"/>
              <a:gd name="T4" fmla="*/ 286 w 1672"/>
              <a:gd name="T5" fmla="*/ 17 h 690"/>
              <a:gd name="T6" fmla="*/ 0 w 1672"/>
              <a:gd name="T7" fmla="*/ 0 h 690"/>
              <a:gd name="T8" fmla="*/ 0 w 1672"/>
              <a:gd name="T9" fmla="*/ 25 h 690"/>
              <a:gd name="T10" fmla="*/ 287 w 1672"/>
              <a:gd name="T11" fmla="*/ 40 h 690"/>
              <a:gd name="T12" fmla="*/ 835 w 1672"/>
              <a:gd name="T13" fmla="*/ 121 h 690"/>
              <a:gd name="T14" fmla="*/ 1485 w 1672"/>
              <a:gd name="T15" fmla="*/ 598 h 690"/>
              <a:gd name="T16" fmla="*/ 1652 w 1672"/>
              <a:gd name="T17" fmla="*/ 686 h 690"/>
              <a:gd name="T18" fmla="*/ 1672 w 1672"/>
              <a:gd name="T19" fmla="*/ 391 h 690"/>
              <a:gd name="T20" fmla="*/ 1251 w 1672"/>
              <a:gd name="T21" fmla="*/ 18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2" h="690">
                <a:moveTo>
                  <a:pt x="1251" y="184"/>
                </a:moveTo>
                <a:cubicBezTo>
                  <a:pt x="1047" y="98"/>
                  <a:pt x="876" y="66"/>
                  <a:pt x="876" y="66"/>
                </a:cubicBezTo>
                <a:cubicBezTo>
                  <a:pt x="712" y="24"/>
                  <a:pt x="286" y="17"/>
                  <a:pt x="286" y="17"/>
                </a:cubicBezTo>
                <a:cubicBezTo>
                  <a:pt x="0" y="0"/>
                  <a:pt x="0" y="0"/>
                  <a:pt x="0" y="0"/>
                </a:cubicBezTo>
                <a:cubicBezTo>
                  <a:pt x="0" y="25"/>
                  <a:pt x="0" y="25"/>
                  <a:pt x="0" y="25"/>
                </a:cubicBezTo>
                <a:cubicBezTo>
                  <a:pt x="287" y="40"/>
                  <a:pt x="287" y="40"/>
                  <a:pt x="287" y="40"/>
                </a:cubicBezTo>
                <a:cubicBezTo>
                  <a:pt x="684" y="66"/>
                  <a:pt x="835" y="121"/>
                  <a:pt x="835" y="121"/>
                </a:cubicBezTo>
                <a:cubicBezTo>
                  <a:pt x="1038" y="197"/>
                  <a:pt x="1313" y="435"/>
                  <a:pt x="1485" y="598"/>
                </a:cubicBezTo>
                <a:cubicBezTo>
                  <a:pt x="1583" y="690"/>
                  <a:pt x="1652" y="686"/>
                  <a:pt x="1652" y="686"/>
                </a:cubicBezTo>
                <a:cubicBezTo>
                  <a:pt x="1672" y="391"/>
                  <a:pt x="1672" y="391"/>
                  <a:pt x="1672" y="391"/>
                </a:cubicBezTo>
                <a:lnTo>
                  <a:pt x="1251" y="18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92"/>
          <p:cNvSpPr>
            <a:spLocks/>
          </p:cNvSpPr>
          <p:nvPr/>
        </p:nvSpPr>
        <p:spPr bwMode="auto">
          <a:xfrm rot="10800000">
            <a:off x="4837951" y="3864706"/>
            <a:ext cx="2135343" cy="1593850"/>
          </a:xfrm>
          <a:custGeom>
            <a:avLst/>
            <a:gdLst>
              <a:gd name="T0" fmla="*/ 1646 w 1722"/>
              <a:gd name="T1" fmla="*/ 45 h 744"/>
              <a:gd name="T2" fmla="*/ 1569 w 1722"/>
              <a:gd name="T3" fmla="*/ 44 h 744"/>
              <a:gd name="T4" fmla="*/ 836 w 1722"/>
              <a:gd name="T5" fmla="*/ 614 h 744"/>
              <a:gd name="T6" fmla="*/ 288 w 1722"/>
              <a:gd name="T7" fmla="*/ 695 h 744"/>
              <a:gd name="T8" fmla="*/ 0 w 1722"/>
              <a:gd name="T9" fmla="*/ 712 h 744"/>
              <a:gd name="T10" fmla="*/ 0 w 1722"/>
              <a:gd name="T11" fmla="*/ 744 h 744"/>
              <a:gd name="T12" fmla="*/ 286 w 1722"/>
              <a:gd name="T13" fmla="*/ 728 h 744"/>
              <a:gd name="T14" fmla="*/ 853 w 1722"/>
              <a:gd name="T15" fmla="*/ 670 h 744"/>
              <a:gd name="T16" fmla="*/ 1221 w 1722"/>
              <a:gd name="T17" fmla="*/ 541 h 744"/>
              <a:gd name="T18" fmla="*/ 1722 w 1722"/>
              <a:gd name="T19" fmla="*/ 302 h 744"/>
              <a:gd name="T20" fmla="*/ 1646 w 1722"/>
              <a:gd name="T21" fmla="*/ 45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744">
                <a:moveTo>
                  <a:pt x="1646" y="45"/>
                </a:moveTo>
                <a:cubicBezTo>
                  <a:pt x="1646" y="45"/>
                  <a:pt x="1618" y="0"/>
                  <a:pt x="1569" y="44"/>
                </a:cubicBezTo>
                <a:cubicBezTo>
                  <a:pt x="1407" y="188"/>
                  <a:pt x="1036" y="511"/>
                  <a:pt x="836" y="614"/>
                </a:cubicBezTo>
                <a:cubicBezTo>
                  <a:pt x="836" y="614"/>
                  <a:pt x="661" y="680"/>
                  <a:pt x="288" y="695"/>
                </a:cubicBezTo>
                <a:cubicBezTo>
                  <a:pt x="0" y="712"/>
                  <a:pt x="0" y="712"/>
                  <a:pt x="0" y="712"/>
                </a:cubicBezTo>
                <a:cubicBezTo>
                  <a:pt x="0" y="744"/>
                  <a:pt x="0" y="744"/>
                  <a:pt x="0" y="744"/>
                </a:cubicBezTo>
                <a:cubicBezTo>
                  <a:pt x="286" y="728"/>
                  <a:pt x="286" y="728"/>
                  <a:pt x="286" y="728"/>
                </a:cubicBezTo>
                <a:cubicBezTo>
                  <a:pt x="286" y="728"/>
                  <a:pt x="689" y="712"/>
                  <a:pt x="853" y="670"/>
                </a:cubicBezTo>
                <a:cubicBezTo>
                  <a:pt x="853" y="670"/>
                  <a:pt x="1018" y="627"/>
                  <a:pt x="1221" y="541"/>
                </a:cubicBezTo>
                <a:cubicBezTo>
                  <a:pt x="1722" y="302"/>
                  <a:pt x="1722" y="302"/>
                  <a:pt x="1722" y="302"/>
                </a:cubicBezTo>
                <a:lnTo>
                  <a:pt x="1646" y="4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31" name="Oval 96"/>
          <p:cNvSpPr>
            <a:spLocks noChangeArrowheads="1"/>
          </p:cNvSpPr>
          <p:nvPr/>
        </p:nvSpPr>
        <p:spPr bwMode="auto">
          <a:xfrm rot="10800000">
            <a:off x="4687139" y="2227994"/>
            <a:ext cx="638175" cy="638175"/>
          </a:xfrm>
          <a:prstGeom prst="ellipse">
            <a:avLst/>
          </a:pr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34" name="Oval 99"/>
          <p:cNvSpPr>
            <a:spLocks noChangeArrowheads="1"/>
          </p:cNvSpPr>
          <p:nvPr/>
        </p:nvSpPr>
        <p:spPr bwMode="auto">
          <a:xfrm rot="10800000">
            <a:off x="4672198" y="4767325"/>
            <a:ext cx="637200" cy="637200"/>
          </a:xfrm>
          <a:prstGeom prst="ellipse">
            <a:avLst/>
          </a:pr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70" name="Oval 96"/>
          <p:cNvSpPr>
            <a:spLocks noChangeArrowheads="1"/>
          </p:cNvSpPr>
          <p:nvPr/>
        </p:nvSpPr>
        <p:spPr bwMode="auto">
          <a:xfrm rot="10800000">
            <a:off x="4687139" y="3544350"/>
            <a:ext cx="638175" cy="638175"/>
          </a:xfrm>
          <a:prstGeom prst="ellipse">
            <a:avLst/>
          </a:prstGeom>
          <a:solidFill>
            <a:schemeClr val="accent3">
              <a:lumMod val="75000"/>
            </a:schemeClr>
          </a:solidFill>
          <a:ln w="9525">
            <a:noFill/>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9"/>
          <p:cNvSpPr>
            <a:spLocks noEditPoints="1"/>
          </p:cNvSpPr>
          <p:nvPr/>
        </p:nvSpPr>
        <p:spPr bwMode="auto">
          <a:xfrm>
            <a:off x="4847715" y="4922285"/>
            <a:ext cx="286164" cy="327280"/>
          </a:xfrm>
          <a:custGeom>
            <a:avLst/>
            <a:gdLst>
              <a:gd name="T0" fmla="*/ 0 w 41"/>
              <a:gd name="T1" fmla="*/ 0 h 56"/>
              <a:gd name="T2" fmla="*/ 3 w 41"/>
              <a:gd name="T3" fmla="*/ 0 h 56"/>
              <a:gd name="T4" fmla="*/ 37 w 41"/>
              <a:gd name="T5" fmla="*/ 0 h 56"/>
              <a:gd name="T6" fmla="*/ 41 w 41"/>
              <a:gd name="T7" fmla="*/ 0 h 56"/>
              <a:gd name="T8" fmla="*/ 39 w 41"/>
              <a:gd name="T9" fmla="*/ 56 h 56"/>
              <a:gd name="T10" fmla="*/ 3 w 41"/>
              <a:gd name="T11" fmla="*/ 56 h 56"/>
              <a:gd name="T12" fmla="*/ 0 w 41"/>
              <a:gd name="T13" fmla="*/ 56 h 56"/>
              <a:gd name="T14" fmla="*/ 22 w 41"/>
              <a:gd name="T15" fmla="*/ 48 h 56"/>
              <a:gd name="T16" fmla="*/ 34 w 41"/>
              <a:gd name="T17" fmla="*/ 45 h 56"/>
              <a:gd name="T18" fmla="*/ 34 w 41"/>
              <a:gd name="T19" fmla="*/ 48 h 56"/>
              <a:gd name="T20" fmla="*/ 7 w 41"/>
              <a:gd name="T21" fmla="*/ 48 h 56"/>
              <a:gd name="T22" fmla="*/ 19 w 41"/>
              <a:gd name="T23" fmla="*/ 39 h 56"/>
              <a:gd name="T24" fmla="*/ 19 w 41"/>
              <a:gd name="T25" fmla="*/ 48 h 56"/>
              <a:gd name="T26" fmla="*/ 34 w 41"/>
              <a:gd name="T27" fmla="*/ 42 h 56"/>
              <a:gd name="T28" fmla="*/ 22 w 41"/>
              <a:gd name="T29" fmla="*/ 39 h 56"/>
              <a:gd name="T30" fmla="*/ 34 w 41"/>
              <a:gd name="T31" fmla="*/ 39 h 56"/>
              <a:gd name="T32" fmla="*/ 34 w 41"/>
              <a:gd name="T33" fmla="*/ 42 h 56"/>
              <a:gd name="T34" fmla="*/ 7 w 41"/>
              <a:gd name="T35" fmla="*/ 35 h 56"/>
              <a:gd name="T36" fmla="*/ 34 w 41"/>
              <a:gd name="T37" fmla="*/ 32 h 56"/>
              <a:gd name="T38" fmla="*/ 34 w 41"/>
              <a:gd name="T39" fmla="*/ 35 h 56"/>
              <a:gd name="T40" fmla="*/ 34 w 41"/>
              <a:gd name="T41" fmla="*/ 29 h 56"/>
              <a:gd name="T42" fmla="*/ 7 w 41"/>
              <a:gd name="T43" fmla="*/ 26 h 56"/>
              <a:gd name="T44" fmla="*/ 34 w 41"/>
              <a:gd name="T45" fmla="*/ 26 h 56"/>
              <a:gd name="T46" fmla="*/ 34 w 41"/>
              <a:gd name="T47" fmla="*/ 29 h 56"/>
              <a:gd name="T48" fmla="*/ 7 w 41"/>
              <a:gd name="T49" fmla="*/ 22 h 56"/>
              <a:gd name="T50" fmla="*/ 34 w 41"/>
              <a:gd name="T51" fmla="*/ 19 h 56"/>
              <a:gd name="T52" fmla="*/ 34 w 41"/>
              <a:gd name="T53" fmla="*/ 22 h 56"/>
              <a:gd name="T54" fmla="*/ 34 w 41"/>
              <a:gd name="T55" fmla="*/ 7 h 56"/>
              <a:gd name="T56" fmla="*/ 7 w 41"/>
              <a:gd name="T57" fmla="*/ 14 h 56"/>
              <a:gd name="T58" fmla="*/ 37 w 41"/>
              <a:gd name="T59" fmla="*/ 53 h 56"/>
              <a:gd name="T60" fmla="*/ 3 w 41"/>
              <a:gd name="T61" fmla="*/ 3 h 56"/>
              <a:gd name="T62" fmla="*/ 37 w 41"/>
              <a:gd name="T63"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56">
                <a:moveTo>
                  <a:pt x="0" y="56"/>
                </a:moveTo>
                <a:cubicBezTo>
                  <a:pt x="0" y="0"/>
                  <a:pt x="0" y="0"/>
                  <a:pt x="0" y="0"/>
                </a:cubicBezTo>
                <a:cubicBezTo>
                  <a:pt x="1" y="0"/>
                  <a:pt x="1" y="0"/>
                  <a:pt x="1" y="0"/>
                </a:cubicBezTo>
                <a:cubicBezTo>
                  <a:pt x="3" y="0"/>
                  <a:pt x="3" y="0"/>
                  <a:pt x="3" y="0"/>
                </a:cubicBezTo>
                <a:cubicBezTo>
                  <a:pt x="3" y="0"/>
                  <a:pt x="3" y="0"/>
                  <a:pt x="3" y="0"/>
                </a:cubicBezTo>
                <a:cubicBezTo>
                  <a:pt x="37" y="0"/>
                  <a:pt x="37" y="0"/>
                  <a:pt x="37" y="0"/>
                </a:cubicBezTo>
                <a:cubicBezTo>
                  <a:pt x="37" y="0"/>
                  <a:pt x="37" y="0"/>
                  <a:pt x="37" y="0"/>
                </a:cubicBezTo>
                <a:cubicBezTo>
                  <a:pt x="41" y="0"/>
                  <a:pt x="41" y="0"/>
                  <a:pt x="41" y="0"/>
                </a:cubicBezTo>
                <a:cubicBezTo>
                  <a:pt x="41" y="56"/>
                  <a:pt x="41" y="56"/>
                  <a:pt x="41" y="56"/>
                </a:cubicBezTo>
                <a:cubicBezTo>
                  <a:pt x="39" y="56"/>
                  <a:pt x="39" y="56"/>
                  <a:pt x="39" y="56"/>
                </a:cubicBezTo>
                <a:cubicBezTo>
                  <a:pt x="37" y="56"/>
                  <a:pt x="37" y="56"/>
                  <a:pt x="37" y="56"/>
                </a:cubicBezTo>
                <a:cubicBezTo>
                  <a:pt x="3" y="56"/>
                  <a:pt x="3" y="56"/>
                  <a:pt x="3" y="56"/>
                </a:cubicBezTo>
                <a:cubicBezTo>
                  <a:pt x="1" y="56"/>
                  <a:pt x="1" y="56"/>
                  <a:pt x="1" y="56"/>
                </a:cubicBezTo>
                <a:cubicBezTo>
                  <a:pt x="0" y="56"/>
                  <a:pt x="0" y="56"/>
                  <a:pt x="0" y="56"/>
                </a:cubicBezTo>
                <a:close/>
                <a:moveTo>
                  <a:pt x="34" y="48"/>
                </a:moveTo>
                <a:cubicBezTo>
                  <a:pt x="22" y="48"/>
                  <a:pt x="22" y="48"/>
                  <a:pt x="22" y="48"/>
                </a:cubicBezTo>
                <a:cubicBezTo>
                  <a:pt x="22" y="45"/>
                  <a:pt x="22" y="45"/>
                  <a:pt x="22" y="45"/>
                </a:cubicBezTo>
                <a:cubicBezTo>
                  <a:pt x="34" y="45"/>
                  <a:pt x="34" y="45"/>
                  <a:pt x="34" y="45"/>
                </a:cubicBezTo>
                <a:cubicBezTo>
                  <a:pt x="34" y="45"/>
                  <a:pt x="34" y="45"/>
                  <a:pt x="34" y="45"/>
                </a:cubicBezTo>
                <a:cubicBezTo>
                  <a:pt x="34" y="48"/>
                  <a:pt x="34" y="48"/>
                  <a:pt x="34" y="48"/>
                </a:cubicBezTo>
                <a:close/>
                <a:moveTo>
                  <a:pt x="19" y="48"/>
                </a:moveTo>
                <a:cubicBezTo>
                  <a:pt x="15" y="48"/>
                  <a:pt x="11" y="48"/>
                  <a:pt x="7" y="48"/>
                </a:cubicBezTo>
                <a:cubicBezTo>
                  <a:pt x="7" y="45"/>
                  <a:pt x="7" y="42"/>
                  <a:pt x="7" y="39"/>
                </a:cubicBezTo>
                <a:cubicBezTo>
                  <a:pt x="11" y="39"/>
                  <a:pt x="15" y="39"/>
                  <a:pt x="19" y="39"/>
                </a:cubicBezTo>
                <a:cubicBezTo>
                  <a:pt x="19" y="39"/>
                  <a:pt x="19" y="39"/>
                  <a:pt x="19" y="39"/>
                </a:cubicBezTo>
                <a:cubicBezTo>
                  <a:pt x="19" y="42"/>
                  <a:pt x="19" y="45"/>
                  <a:pt x="19" y="48"/>
                </a:cubicBezTo>
                <a:cubicBezTo>
                  <a:pt x="19" y="48"/>
                  <a:pt x="19" y="48"/>
                  <a:pt x="19" y="48"/>
                </a:cubicBezTo>
                <a:close/>
                <a:moveTo>
                  <a:pt x="34" y="42"/>
                </a:moveTo>
                <a:cubicBezTo>
                  <a:pt x="30" y="42"/>
                  <a:pt x="26" y="42"/>
                  <a:pt x="22" y="42"/>
                </a:cubicBezTo>
                <a:cubicBezTo>
                  <a:pt x="22" y="41"/>
                  <a:pt x="22" y="40"/>
                  <a:pt x="22" y="39"/>
                </a:cubicBezTo>
                <a:cubicBezTo>
                  <a:pt x="26" y="39"/>
                  <a:pt x="30" y="39"/>
                  <a:pt x="34" y="39"/>
                </a:cubicBezTo>
                <a:cubicBezTo>
                  <a:pt x="34" y="39"/>
                  <a:pt x="34" y="39"/>
                  <a:pt x="34" y="39"/>
                </a:cubicBezTo>
                <a:cubicBezTo>
                  <a:pt x="34" y="40"/>
                  <a:pt x="34" y="41"/>
                  <a:pt x="34" y="42"/>
                </a:cubicBezTo>
                <a:cubicBezTo>
                  <a:pt x="34" y="42"/>
                  <a:pt x="34" y="42"/>
                  <a:pt x="34" y="42"/>
                </a:cubicBezTo>
                <a:close/>
                <a:moveTo>
                  <a:pt x="34" y="35"/>
                </a:moveTo>
                <a:cubicBezTo>
                  <a:pt x="25" y="35"/>
                  <a:pt x="16" y="35"/>
                  <a:pt x="7" y="35"/>
                </a:cubicBezTo>
                <a:cubicBezTo>
                  <a:pt x="7" y="34"/>
                  <a:pt x="7" y="33"/>
                  <a:pt x="7" y="32"/>
                </a:cubicBezTo>
                <a:cubicBezTo>
                  <a:pt x="16" y="32"/>
                  <a:pt x="25" y="32"/>
                  <a:pt x="34" y="32"/>
                </a:cubicBezTo>
                <a:cubicBezTo>
                  <a:pt x="34" y="32"/>
                  <a:pt x="34" y="32"/>
                  <a:pt x="34" y="32"/>
                </a:cubicBezTo>
                <a:cubicBezTo>
                  <a:pt x="34" y="33"/>
                  <a:pt x="34" y="34"/>
                  <a:pt x="34" y="35"/>
                </a:cubicBezTo>
                <a:cubicBezTo>
                  <a:pt x="34" y="35"/>
                  <a:pt x="34" y="35"/>
                  <a:pt x="34" y="35"/>
                </a:cubicBezTo>
                <a:close/>
                <a:moveTo>
                  <a:pt x="34" y="29"/>
                </a:moveTo>
                <a:cubicBezTo>
                  <a:pt x="25" y="29"/>
                  <a:pt x="16" y="29"/>
                  <a:pt x="7" y="29"/>
                </a:cubicBezTo>
                <a:cubicBezTo>
                  <a:pt x="7" y="28"/>
                  <a:pt x="7" y="27"/>
                  <a:pt x="7" y="26"/>
                </a:cubicBezTo>
                <a:cubicBezTo>
                  <a:pt x="16" y="26"/>
                  <a:pt x="25" y="26"/>
                  <a:pt x="34" y="26"/>
                </a:cubicBezTo>
                <a:cubicBezTo>
                  <a:pt x="34" y="26"/>
                  <a:pt x="34" y="26"/>
                  <a:pt x="34" y="26"/>
                </a:cubicBezTo>
                <a:cubicBezTo>
                  <a:pt x="34" y="27"/>
                  <a:pt x="34" y="28"/>
                  <a:pt x="34" y="29"/>
                </a:cubicBezTo>
                <a:cubicBezTo>
                  <a:pt x="34" y="29"/>
                  <a:pt x="34" y="29"/>
                  <a:pt x="34" y="29"/>
                </a:cubicBezTo>
                <a:close/>
                <a:moveTo>
                  <a:pt x="34" y="22"/>
                </a:moveTo>
                <a:cubicBezTo>
                  <a:pt x="7" y="22"/>
                  <a:pt x="7" y="22"/>
                  <a:pt x="7" y="22"/>
                </a:cubicBezTo>
                <a:cubicBezTo>
                  <a:pt x="7" y="19"/>
                  <a:pt x="7" y="19"/>
                  <a:pt x="7" y="19"/>
                </a:cubicBezTo>
                <a:cubicBezTo>
                  <a:pt x="34" y="19"/>
                  <a:pt x="34" y="19"/>
                  <a:pt x="34" y="19"/>
                </a:cubicBezTo>
                <a:cubicBezTo>
                  <a:pt x="34" y="19"/>
                  <a:pt x="34" y="19"/>
                  <a:pt x="34" y="19"/>
                </a:cubicBezTo>
                <a:cubicBezTo>
                  <a:pt x="34" y="22"/>
                  <a:pt x="34" y="22"/>
                  <a:pt x="34" y="22"/>
                </a:cubicBezTo>
                <a:close/>
                <a:moveTo>
                  <a:pt x="7" y="7"/>
                </a:moveTo>
                <a:cubicBezTo>
                  <a:pt x="34" y="7"/>
                  <a:pt x="34" y="7"/>
                  <a:pt x="34" y="7"/>
                </a:cubicBezTo>
                <a:cubicBezTo>
                  <a:pt x="34" y="14"/>
                  <a:pt x="34" y="14"/>
                  <a:pt x="34" y="14"/>
                </a:cubicBezTo>
                <a:cubicBezTo>
                  <a:pt x="7" y="14"/>
                  <a:pt x="7" y="14"/>
                  <a:pt x="7" y="14"/>
                </a:cubicBezTo>
                <a:cubicBezTo>
                  <a:pt x="7" y="7"/>
                  <a:pt x="7" y="7"/>
                  <a:pt x="7" y="7"/>
                </a:cubicBezTo>
                <a:close/>
                <a:moveTo>
                  <a:pt x="37" y="53"/>
                </a:moveTo>
                <a:cubicBezTo>
                  <a:pt x="37" y="3"/>
                  <a:pt x="37" y="3"/>
                  <a:pt x="37" y="3"/>
                </a:cubicBezTo>
                <a:cubicBezTo>
                  <a:pt x="3" y="3"/>
                  <a:pt x="3" y="3"/>
                  <a:pt x="3" y="3"/>
                </a:cubicBezTo>
                <a:cubicBezTo>
                  <a:pt x="3" y="53"/>
                  <a:pt x="3" y="53"/>
                  <a:pt x="3" y="53"/>
                </a:cubicBezTo>
                <a:cubicBezTo>
                  <a:pt x="37" y="53"/>
                  <a:pt x="37" y="53"/>
                  <a:pt x="37" y="5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95"/>
          <p:cNvSpPr>
            <a:spLocks/>
          </p:cNvSpPr>
          <p:nvPr/>
        </p:nvSpPr>
        <p:spPr bwMode="auto">
          <a:xfrm>
            <a:off x="4872185" y="3752587"/>
            <a:ext cx="268082" cy="221702"/>
          </a:xfrm>
          <a:custGeom>
            <a:avLst/>
            <a:gdLst>
              <a:gd name="T0" fmla="*/ 134 w 240"/>
              <a:gd name="T1" fmla="*/ 240 h 240"/>
              <a:gd name="T2" fmla="*/ 240 w 240"/>
              <a:gd name="T3" fmla="*/ 0 h 240"/>
              <a:gd name="T4" fmla="*/ 0 w 240"/>
              <a:gd name="T5" fmla="*/ 106 h 240"/>
              <a:gd name="T6" fmla="*/ 118 w 240"/>
              <a:gd name="T7" fmla="*/ 122 h 240"/>
              <a:gd name="T8" fmla="*/ 134 w 240"/>
              <a:gd name="T9" fmla="*/ 240 h 240"/>
            </a:gdLst>
            <a:ahLst/>
            <a:cxnLst>
              <a:cxn ang="0">
                <a:pos x="T0" y="T1"/>
              </a:cxn>
              <a:cxn ang="0">
                <a:pos x="T2" y="T3"/>
              </a:cxn>
              <a:cxn ang="0">
                <a:pos x="T4" y="T5"/>
              </a:cxn>
              <a:cxn ang="0">
                <a:pos x="T6" y="T7"/>
              </a:cxn>
              <a:cxn ang="0">
                <a:pos x="T8" y="T9"/>
              </a:cxn>
            </a:cxnLst>
            <a:rect l="0" t="0" r="r" b="b"/>
            <a:pathLst>
              <a:path w="240" h="240">
                <a:moveTo>
                  <a:pt x="134" y="240"/>
                </a:moveTo>
                <a:lnTo>
                  <a:pt x="240" y="0"/>
                </a:lnTo>
                <a:lnTo>
                  <a:pt x="0" y="106"/>
                </a:lnTo>
                <a:lnTo>
                  <a:pt x="118" y="122"/>
                </a:lnTo>
                <a:lnTo>
                  <a:pt x="134" y="240"/>
                </a:lnTo>
                <a:close/>
              </a:path>
            </a:pathLst>
          </a:custGeom>
          <a:solidFill>
            <a:schemeClr val="bg1"/>
          </a:solidFill>
          <a:ln w="2540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3"/>
          <p:cNvSpPr>
            <a:spLocks noEditPoints="1"/>
          </p:cNvSpPr>
          <p:nvPr/>
        </p:nvSpPr>
        <p:spPr bwMode="auto">
          <a:xfrm>
            <a:off x="4866700" y="2388984"/>
            <a:ext cx="279052" cy="316196"/>
          </a:xfrm>
          <a:custGeom>
            <a:avLst/>
            <a:gdLst>
              <a:gd name="T0" fmla="*/ 54 w 105"/>
              <a:gd name="T1" fmla="*/ 33 h 119"/>
              <a:gd name="T2" fmla="*/ 51 w 105"/>
              <a:gd name="T3" fmla="*/ 33 h 119"/>
              <a:gd name="T4" fmla="*/ 51 w 105"/>
              <a:gd name="T5" fmla="*/ 66 h 119"/>
              <a:gd name="T6" fmla="*/ 49 w 105"/>
              <a:gd name="T7" fmla="*/ 69 h 119"/>
              <a:gd name="T8" fmla="*/ 50 w 105"/>
              <a:gd name="T9" fmla="*/ 71 h 119"/>
              <a:gd name="T10" fmla="*/ 51 w 105"/>
              <a:gd name="T11" fmla="*/ 70 h 119"/>
              <a:gd name="T12" fmla="*/ 51 w 105"/>
              <a:gd name="T13" fmla="*/ 73 h 119"/>
              <a:gd name="T14" fmla="*/ 54 w 105"/>
              <a:gd name="T15" fmla="*/ 73 h 119"/>
              <a:gd name="T16" fmla="*/ 54 w 105"/>
              <a:gd name="T17" fmla="*/ 67 h 119"/>
              <a:gd name="T18" fmla="*/ 72 w 105"/>
              <a:gd name="T19" fmla="*/ 49 h 119"/>
              <a:gd name="T20" fmla="*/ 71 w 105"/>
              <a:gd name="T21" fmla="*/ 47 h 119"/>
              <a:gd name="T22" fmla="*/ 54 w 105"/>
              <a:gd name="T23" fmla="*/ 64 h 119"/>
              <a:gd name="T24" fmla="*/ 54 w 105"/>
              <a:gd name="T25" fmla="*/ 33 h 119"/>
              <a:gd name="T26" fmla="*/ 51 w 105"/>
              <a:gd name="T27" fmla="*/ 31 h 119"/>
              <a:gd name="T28" fmla="*/ 54 w 105"/>
              <a:gd name="T29" fmla="*/ 31 h 119"/>
              <a:gd name="T30" fmla="*/ 54 w 105"/>
              <a:gd name="T31" fmla="*/ 21 h 119"/>
              <a:gd name="T32" fmla="*/ 84 w 105"/>
              <a:gd name="T33" fmla="*/ 34 h 119"/>
              <a:gd name="T34" fmla="*/ 77 w 105"/>
              <a:gd name="T35" fmla="*/ 40 h 119"/>
              <a:gd name="T36" fmla="*/ 79 w 105"/>
              <a:gd name="T37" fmla="*/ 42 h 119"/>
              <a:gd name="T38" fmla="*/ 86 w 105"/>
              <a:gd name="T39" fmla="*/ 35 h 119"/>
              <a:gd name="T40" fmla="*/ 98 w 105"/>
              <a:gd name="T41" fmla="*/ 65 h 119"/>
              <a:gd name="T42" fmla="*/ 89 w 105"/>
              <a:gd name="T43" fmla="*/ 65 h 119"/>
              <a:gd name="T44" fmla="*/ 89 w 105"/>
              <a:gd name="T45" fmla="*/ 68 h 119"/>
              <a:gd name="T46" fmla="*/ 98 w 105"/>
              <a:gd name="T47" fmla="*/ 68 h 119"/>
              <a:gd name="T48" fmla="*/ 86 w 105"/>
              <a:gd name="T49" fmla="*/ 98 h 119"/>
              <a:gd name="T50" fmla="*/ 79 w 105"/>
              <a:gd name="T51" fmla="*/ 91 h 119"/>
              <a:gd name="T52" fmla="*/ 77 w 105"/>
              <a:gd name="T53" fmla="*/ 93 h 119"/>
              <a:gd name="T54" fmla="*/ 84 w 105"/>
              <a:gd name="T55" fmla="*/ 100 h 119"/>
              <a:gd name="T56" fmla="*/ 54 w 105"/>
              <a:gd name="T57" fmla="*/ 112 h 119"/>
              <a:gd name="T58" fmla="*/ 54 w 105"/>
              <a:gd name="T59" fmla="*/ 103 h 119"/>
              <a:gd name="T60" fmla="*/ 51 w 105"/>
              <a:gd name="T61" fmla="*/ 103 h 119"/>
              <a:gd name="T62" fmla="*/ 51 w 105"/>
              <a:gd name="T63" fmla="*/ 112 h 119"/>
              <a:gd name="T64" fmla="*/ 21 w 105"/>
              <a:gd name="T65" fmla="*/ 100 h 119"/>
              <a:gd name="T66" fmla="*/ 28 w 105"/>
              <a:gd name="T67" fmla="*/ 93 h 119"/>
              <a:gd name="T68" fmla="*/ 26 w 105"/>
              <a:gd name="T69" fmla="*/ 91 h 119"/>
              <a:gd name="T70" fmla="*/ 20 w 105"/>
              <a:gd name="T71" fmla="*/ 98 h 119"/>
              <a:gd name="T72" fmla="*/ 7 w 105"/>
              <a:gd name="T73" fmla="*/ 68 h 119"/>
              <a:gd name="T74" fmla="*/ 17 w 105"/>
              <a:gd name="T75" fmla="*/ 68 h 119"/>
              <a:gd name="T76" fmla="*/ 17 w 105"/>
              <a:gd name="T77" fmla="*/ 65 h 119"/>
              <a:gd name="T78" fmla="*/ 7 w 105"/>
              <a:gd name="T79" fmla="*/ 65 h 119"/>
              <a:gd name="T80" fmla="*/ 20 w 105"/>
              <a:gd name="T81" fmla="*/ 35 h 119"/>
              <a:gd name="T82" fmla="*/ 26 w 105"/>
              <a:gd name="T83" fmla="*/ 42 h 119"/>
              <a:gd name="T84" fmla="*/ 28 w 105"/>
              <a:gd name="T85" fmla="*/ 40 h 119"/>
              <a:gd name="T86" fmla="*/ 21 w 105"/>
              <a:gd name="T87" fmla="*/ 34 h 119"/>
              <a:gd name="T88" fmla="*/ 51 w 105"/>
              <a:gd name="T89" fmla="*/ 21 h 119"/>
              <a:gd name="T90" fmla="*/ 51 w 105"/>
              <a:gd name="T91" fmla="*/ 31 h 119"/>
              <a:gd name="T92" fmla="*/ 65 w 105"/>
              <a:gd name="T93" fmla="*/ 0 h 119"/>
              <a:gd name="T94" fmla="*/ 40 w 105"/>
              <a:gd name="T95" fmla="*/ 0 h 119"/>
              <a:gd name="T96" fmla="*/ 40 w 105"/>
              <a:gd name="T97" fmla="*/ 10 h 119"/>
              <a:gd name="T98" fmla="*/ 50 w 105"/>
              <a:gd name="T99" fmla="*/ 10 h 119"/>
              <a:gd name="T100" fmla="*/ 50 w 105"/>
              <a:gd name="T101" fmla="*/ 14 h 119"/>
              <a:gd name="T102" fmla="*/ 0 w 105"/>
              <a:gd name="T103" fmla="*/ 67 h 119"/>
              <a:gd name="T104" fmla="*/ 53 w 105"/>
              <a:gd name="T105" fmla="*/ 119 h 119"/>
              <a:gd name="T106" fmla="*/ 105 w 105"/>
              <a:gd name="T107" fmla="*/ 67 h 119"/>
              <a:gd name="T108" fmla="*/ 56 w 105"/>
              <a:gd name="T109" fmla="*/ 14 h 119"/>
              <a:gd name="T110" fmla="*/ 56 w 105"/>
              <a:gd name="T111" fmla="*/ 10 h 119"/>
              <a:gd name="T112" fmla="*/ 65 w 105"/>
              <a:gd name="T113" fmla="*/ 10 h 119"/>
              <a:gd name="T114" fmla="*/ 65 w 105"/>
              <a:gd name="T11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19">
                <a:moveTo>
                  <a:pt x="54" y="33"/>
                </a:moveTo>
                <a:cubicBezTo>
                  <a:pt x="51" y="33"/>
                  <a:pt x="51" y="33"/>
                  <a:pt x="51" y="33"/>
                </a:cubicBezTo>
                <a:cubicBezTo>
                  <a:pt x="51" y="66"/>
                  <a:pt x="51" y="66"/>
                  <a:pt x="51" y="66"/>
                </a:cubicBezTo>
                <a:cubicBezTo>
                  <a:pt x="49" y="69"/>
                  <a:pt x="49" y="69"/>
                  <a:pt x="49" y="69"/>
                </a:cubicBezTo>
                <a:cubicBezTo>
                  <a:pt x="50" y="71"/>
                  <a:pt x="50" y="71"/>
                  <a:pt x="50" y="71"/>
                </a:cubicBezTo>
                <a:cubicBezTo>
                  <a:pt x="51" y="70"/>
                  <a:pt x="51" y="70"/>
                  <a:pt x="51" y="70"/>
                </a:cubicBezTo>
                <a:cubicBezTo>
                  <a:pt x="51" y="73"/>
                  <a:pt x="51" y="73"/>
                  <a:pt x="51" y="73"/>
                </a:cubicBezTo>
                <a:cubicBezTo>
                  <a:pt x="54" y="73"/>
                  <a:pt x="54" y="73"/>
                  <a:pt x="54" y="73"/>
                </a:cubicBezTo>
                <a:cubicBezTo>
                  <a:pt x="54" y="67"/>
                  <a:pt x="54" y="67"/>
                  <a:pt x="54" y="67"/>
                </a:cubicBezTo>
                <a:cubicBezTo>
                  <a:pt x="72" y="49"/>
                  <a:pt x="72" y="49"/>
                  <a:pt x="72" y="49"/>
                </a:cubicBezTo>
                <a:cubicBezTo>
                  <a:pt x="71" y="47"/>
                  <a:pt x="71" y="47"/>
                  <a:pt x="71" y="47"/>
                </a:cubicBezTo>
                <a:cubicBezTo>
                  <a:pt x="54" y="64"/>
                  <a:pt x="54" y="64"/>
                  <a:pt x="54" y="64"/>
                </a:cubicBezTo>
                <a:cubicBezTo>
                  <a:pt x="54" y="33"/>
                  <a:pt x="54" y="33"/>
                  <a:pt x="54" y="33"/>
                </a:cubicBezTo>
                <a:moveTo>
                  <a:pt x="51" y="31"/>
                </a:moveTo>
                <a:cubicBezTo>
                  <a:pt x="54" y="31"/>
                  <a:pt x="54" y="31"/>
                  <a:pt x="54" y="31"/>
                </a:cubicBezTo>
                <a:cubicBezTo>
                  <a:pt x="54" y="21"/>
                  <a:pt x="54" y="21"/>
                  <a:pt x="54" y="21"/>
                </a:cubicBezTo>
                <a:cubicBezTo>
                  <a:pt x="66" y="21"/>
                  <a:pt x="76" y="26"/>
                  <a:pt x="84" y="34"/>
                </a:cubicBezTo>
                <a:cubicBezTo>
                  <a:pt x="77" y="40"/>
                  <a:pt x="77" y="40"/>
                  <a:pt x="77" y="40"/>
                </a:cubicBezTo>
                <a:cubicBezTo>
                  <a:pt x="79" y="42"/>
                  <a:pt x="79" y="42"/>
                  <a:pt x="79" y="42"/>
                </a:cubicBezTo>
                <a:cubicBezTo>
                  <a:pt x="86" y="35"/>
                  <a:pt x="86" y="35"/>
                  <a:pt x="86" y="35"/>
                </a:cubicBezTo>
                <a:cubicBezTo>
                  <a:pt x="93" y="43"/>
                  <a:pt x="98" y="54"/>
                  <a:pt x="98" y="65"/>
                </a:cubicBezTo>
                <a:cubicBezTo>
                  <a:pt x="89" y="65"/>
                  <a:pt x="89" y="65"/>
                  <a:pt x="89" y="65"/>
                </a:cubicBezTo>
                <a:cubicBezTo>
                  <a:pt x="89" y="68"/>
                  <a:pt x="89" y="68"/>
                  <a:pt x="89" y="68"/>
                </a:cubicBezTo>
                <a:cubicBezTo>
                  <a:pt x="98" y="68"/>
                  <a:pt x="98" y="68"/>
                  <a:pt x="98" y="68"/>
                </a:cubicBezTo>
                <a:cubicBezTo>
                  <a:pt x="98" y="79"/>
                  <a:pt x="93" y="90"/>
                  <a:pt x="86" y="98"/>
                </a:cubicBezTo>
                <a:cubicBezTo>
                  <a:pt x="79" y="91"/>
                  <a:pt x="79" y="91"/>
                  <a:pt x="79" y="91"/>
                </a:cubicBezTo>
                <a:cubicBezTo>
                  <a:pt x="77" y="93"/>
                  <a:pt x="77" y="93"/>
                  <a:pt x="77" y="93"/>
                </a:cubicBezTo>
                <a:cubicBezTo>
                  <a:pt x="84" y="100"/>
                  <a:pt x="84" y="100"/>
                  <a:pt x="84" y="100"/>
                </a:cubicBezTo>
                <a:cubicBezTo>
                  <a:pt x="76" y="107"/>
                  <a:pt x="66" y="112"/>
                  <a:pt x="54" y="112"/>
                </a:cubicBezTo>
                <a:cubicBezTo>
                  <a:pt x="54" y="103"/>
                  <a:pt x="54" y="103"/>
                  <a:pt x="54" y="103"/>
                </a:cubicBezTo>
                <a:cubicBezTo>
                  <a:pt x="51" y="103"/>
                  <a:pt x="51" y="103"/>
                  <a:pt x="51" y="103"/>
                </a:cubicBezTo>
                <a:cubicBezTo>
                  <a:pt x="51" y="112"/>
                  <a:pt x="51" y="112"/>
                  <a:pt x="51" y="112"/>
                </a:cubicBezTo>
                <a:cubicBezTo>
                  <a:pt x="40" y="112"/>
                  <a:pt x="29" y="107"/>
                  <a:pt x="21" y="100"/>
                </a:cubicBezTo>
                <a:cubicBezTo>
                  <a:pt x="28" y="93"/>
                  <a:pt x="28" y="93"/>
                  <a:pt x="28" y="93"/>
                </a:cubicBezTo>
                <a:cubicBezTo>
                  <a:pt x="26" y="91"/>
                  <a:pt x="26" y="91"/>
                  <a:pt x="26" y="91"/>
                </a:cubicBezTo>
                <a:cubicBezTo>
                  <a:pt x="20" y="98"/>
                  <a:pt x="20" y="98"/>
                  <a:pt x="20" y="98"/>
                </a:cubicBezTo>
                <a:cubicBezTo>
                  <a:pt x="12" y="90"/>
                  <a:pt x="8" y="79"/>
                  <a:pt x="7" y="68"/>
                </a:cubicBezTo>
                <a:cubicBezTo>
                  <a:pt x="17" y="68"/>
                  <a:pt x="17" y="68"/>
                  <a:pt x="17" y="68"/>
                </a:cubicBezTo>
                <a:cubicBezTo>
                  <a:pt x="17" y="65"/>
                  <a:pt x="17" y="65"/>
                  <a:pt x="17" y="65"/>
                </a:cubicBezTo>
                <a:cubicBezTo>
                  <a:pt x="7" y="65"/>
                  <a:pt x="7" y="65"/>
                  <a:pt x="7" y="65"/>
                </a:cubicBezTo>
                <a:cubicBezTo>
                  <a:pt x="8" y="54"/>
                  <a:pt x="12" y="43"/>
                  <a:pt x="20" y="35"/>
                </a:cubicBezTo>
                <a:cubicBezTo>
                  <a:pt x="26" y="42"/>
                  <a:pt x="26" y="42"/>
                  <a:pt x="26" y="42"/>
                </a:cubicBezTo>
                <a:cubicBezTo>
                  <a:pt x="28" y="40"/>
                  <a:pt x="28" y="40"/>
                  <a:pt x="28" y="40"/>
                </a:cubicBezTo>
                <a:cubicBezTo>
                  <a:pt x="21" y="34"/>
                  <a:pt x="21" y="34"/>
                  <a:pt x="21" y="34"/>
                </a:cubicBezTo>
                <a:cubicBezTo>
                  <a:pt x="29" y="26"/>
                  <a:pt x="40" y="21"/>
                  <a:pt x="51" y="21"/>
                </a:cubicBezTo>
                <a:cubicBezTo>
                  <a:pt x="51" y="31"/>
                  <a:pt x="51" y="31"/>
                  <a:pt x="51" y="31"/>
                </a:cubicBezTo>
                <a:moveTo>
                  <a:pt x="65" y="0"/>
                </a:moveTo>
                <a:cubicBezTo>
                  <a:pt x="40" y="0"/>
                  <a:pt x="40" y="0"/>
                  <a:pt x="40" y="0"/>
                </a:cubicBezTo>
                <a:cubicBezTo>
                  <a:pt x="40" y="10"/>
                  <a:pt x="40" y="10"/>
                  <a:pt x="40" y="10"/>
                </a:cubicBezTo>
                <a:cubicBezTo>
                  <a:pt x="50" y="10"/>
                  <a:pt x="50" y="10"/>
                  <a:pt x="50" y="10"/>
                </a:cubicBezTo>
                <a:cubicBezTo>
                  <a:pt x="50" y="14"/>
                  <a:pt x="50" y="14"/>
                  <a:pt x="50" y="14"/>
                </a:cubicBezTo>
                <a:cubicBezTo>
                  <a:pt x="22" y="16"/>
                  <a:pt x="0" y="39"/>
                  <a:pt x="0" y="67"/>
                </a:cubicBezTo>
                <a:cubicBezTo>
                  <a:pt x="0" y="96"/>
                  <a:pt x="24" y="119"/>
                  <a:pt x="53" y="119"/>
                </a:cubicBezTo>
                <a:cubicBezTo>
                  <a:pt x="82" y="119"/>
                  <a:pt x="105" y="96"/>
                  <a:pt x="105" y="67"/>
                </a:cubicBezTo>
                <a:cubicBezTo>
                  <a:pt x="105" y="39"/>
                  <a:pt x="83" y="16"/>
                  <a:pt x="56" y="14"/>
                </a:cubicBezTo>
                <a:cubicBezTo>
                  <a:pt x="56" y="10"/>
                  <a:pt x="56" y="10"/>
                  <a:pt x="56" y="10"/>
                </a:cubicBezTo>
                <a:cubicBezTo>
                  <a:pt x="65" y="10"/>
                  <a:pt x="65" y="10"/>
                  <a:pt x="65" y="10"/>
                </a:cubicBezTo>
                <a:cubicBezTo>
                  <a:pt x="65" y="0"/>
                  <a:pt x="65" y="0"/>
                  <a:pt x="65"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 name="组 1"/>
          <p:cNvGrpSpPr/>
          <p:nvPr/>
        </p:nvGrpSpPr>
        <p:grpSpPr>
          <a:xfrm>
            <a:off x="6669477" y="1753512"/>
            <a:ext cx="4074778" cy="4074778"/>
            <a:chOff x="7126622" y="1947086"/>
            <a:chExt cx="3565306" cy="3565306"/>
          </a:xfrm>
        </p:grpSpPr>
        <p:grpSp>
          <p:nvGrpSpPr>
            <p:cNvPr id="5" name="组合 4"/>
            <p:cNvGrpSpPr/>
            <p:nvPr/>
          </p:nvGrpSpPr>
          <p:grpSpPr>
            <a:xfrm>
              <a:off x="7126622" y="1947086"/>
              <a:ext cx="3565306" cy="3565306"/>
              <a:chOff x="6973294" y="1563105"/>
              <a:chExt cx="4474094" cy="4474094"/>
            </a:xfrm>
          </p:grpSpPr>
          <p:pic>
            <p:nvPicPr>
              <p:cNvPr id="222" name="图片 2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3294" y="1563105"/>
                <a:ext cx="4474094" cy="4474094"/>
              </a:xfrm>
              <a:prstGeom prst="rect">
                <a:avLst/>
              </a:prstGeom>
              <a:effectLst/>
            </p:spPr>
          </p:pic>
          <p:sp>
            <p:nvSpPr>
              <p:cNvPr id="224" name="文本框 38"/>
              <p:cNvSpPr txBox="1"/>
              <p:nvPr/>
            </p:nvSpPr>
            <p:spPr>
              <a:xfrm>
                <a:off x="7012604" y="1578345"/>
                <a:ext cx="1107996" cy="461665"/>
              </a:xfrm>
              <a:prstGeom prst="rect">
                <a:avLst/>
              </a:prstGeom>
              <a:noFill/>
              <a:effectLst/>
            </p:spPr>
            <p:txBody>
              <a:bodyPr wrap="none" rtlCol="0">
                <a:spAutoFit/>
              </a:bodyPr>
              <a:lstStyle/>
              <a:p>
                <a:r>
                  <a:rPr lang="zh-CN" altLang="en-US" sz="2400" b="1" dirty="0" smtClean="0">
                    <a:solidFill>
                      <a:schemeClr val="tx2"/>
                    </a:solidFill>
                    <a:latin typeface="微软雅黑" panose="020B0503020204020204" pitchFamily="34" charset="-122"/>
                    <a:ea typeface="微软雅黑" panose="020B0503020204020204" pitchFamily="34" charset="-122"/>
                  </a:rPr>
                  <a:t>登机区</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228" name="文本框 42"/>
              <p:cNvSpPr txBox="1"/>
              <p:nvPr/>
            </p:nvSpPr>
            <p:spPr>
              <a:xfrm>
                <a:off x="7046557" y="2172247"/>
                <a:ext cx="2006303" cy="1111815"/>
              </a:xfrm>
              <a:prstGeom prst="rect">
                <a:avLst/>
              </a:prstGeom>
              <a:noFill/>
              <a:effectLst/>
            </p:spPr>
            <p:txBody>
              <a:bodyPr wrap="square" rtlCol="0">
                <a:spAutoFit/>
              </a:bodyPr>
              <a:lstStyle/>
              <a:p>
                <a:pPr>
                  <a:lnSpc>
                    <a:spcPct val="130000"/>
                  </a:lnSpc>
                </a:pPr>
                <a:r>
                  <a:rPr lang="en-US" altLang="zh-CN" sz="11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108+16+</a:t>
                </a:r>
              </a:p>
              <a:p>
                <a:pPr>
                  <a:lnSpc>
                    <a:spcPct val="130000"/>
                  </a:lnSpc>
                </a:pPr>
                <a:r>
                  <a:rPr lang="en-US" altLang="zh-CN" sz="11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7+11+60=</a:t>
                </a:r>
              </a:p>
              <a:p>
                <a:pPr>
                  <a:lnSpc>
                    <a:spcPct val="130000"/>
                  </a:lnSpc>
                </a:pPr>
                <a:r>
                  <a:rPr lang="en-US" altLang="zh-CN" sz="24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202</a:t>
                </a:r>
                <a:endParaRPr lang="zh-CN" altLang="en-US" sz="2400" b="1" dirty="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52" name="文本框 38"/>
              <p:cNvSpPr txBox="1"/>
              <p:nvPr/>
            </p:nvSpPr>
            <p:spPr>
              <a:xfrm>
                <a:off x="10762585" y="1578345"/>
                <a:ext cx="684803" cy="461665"/>
              </a:xfrm>
              <a:prstGeom prst="rect">
                <a:avLst/>
              </a:prstGeom>
              <a:noFill/>
              <a:effectLst/>
            </p:spPr>
            <p:txBody>
              <a:bodyPr wrap="none" rtlCol="0">
                <a:spAutoFit/>
              </a:bodyPr>
              <a:lstStyle/>
              <a:p>
                <a:pPr algn="r"/>
                <a:r>
                  <a:rPr lang="en-US" altLang="zh-CN" sz="2400" b="1" dirty="0" smtClean="0">
                    <a:solidFill>
                      <a:schemeClr val="tx2"/>
                    </a:solidFill>
                    <a:latin typeface="微软雅黑" panose="020B0503020204020204" pitchFamily="34" charset="-122"/>
                    <a:ea typeface="微软雅黑" panose="020B0503020204020204" pitchFamily="34" charset="-122"/>
                  </a:rPr>
                  <a:t>T</a:t>
                </a:r>
                <a:r>
                  <a:rPr lang="zh-CN" altLang="en-US" sz="2400" b="1" dirty="0" smtClean="0">
                    <a:solidFill>
                      <a:schemeClr val="tx2"/>
                    </a:solidFill>
                    <a:latin typeface="微软雅黑" panose="020B0503020204020204" pitchFamily="34" charset="-122"/>
                    <a:ea typeface="微软雅黑" panose="020B0503020204020204" pitchFamily="34" charset="-122"/>
                  </a:rPr>
                  <a:t>区</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253" name="文本框 38"/>
              <p:cNvSpPr txBox="1"/>
              <p:nvPr/>
            </p:nvSpPr>
            <p:spPr>
              <a:xfrm>
                <a:off x="6973294" y="5556021"/>
                <a:ext cx="1031051" cy="461666"/>
              </a:xfrm>
              <a:prstGeom prst="rect">
                <a:avLst/>
              </a:prstGeom>
              <a:noFill/>
              <a:effectLst/>
            </p:spPr>
            <p:txBody>
              <a:bodyPr wrap="none" rtlCol="0">
                <a:spAutoFit/>
              </a:bodyPr>
              <a:lstStyle/>
              <a:p>
                <a:r>
                  <a:rPr lang="en-US" altLang="zh-CN" sz="2400" b="1" dirty="0" smtClean="0">
                    <a:solidFill>
                      <a:schemeClr val="tx2"/>
                    </a:solidFill>
                    <a:latin typeface="微软雅黑" panose="020B0503020204020204" pitchFamily="34" charset="-122"/>
                    <a:ea typeface="微软雅黑" panose="020B0503020204020204" pitchFamily="34" charset="-122"/>
                  </a:rPr>
                  <a:t>WC</a:t>
                </a:r>
                <a:r>
                  <a:rPr lang="zh-CN" altLang="en-US" sz="2400" b="1" dirty="0" smtClean="0">
                    <a:solidFill>
                      <a:schemeClr val="tx2"/>
                    </a:solidFill>
                    <a:latin typeface="微软雅黑" panose="020B0503020204020204" pitchFamily="34" charset="-122"/>
                    <a:ea typeface="微软雅黑" panose="020B0503020204020204" pitchFamily="34" charset="-122"/>
                  </a:rPr>
                  <a:t>区</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254" name="文本框 38"/>
              <p:cNvSpPr txBox="1"/>
              <p:nvPr/>
            </p:nvSpPr>
            <p:spPr>
              <a:xfrm>
                <a:off x="10143493" y="5438345"/>
                <a:ext cx="1284729" cy="579342"/>
              </a:xfrm>
              <a:prstGeom prst="rect">
                <a:avLst/>
              </a:prstGeom>
              <a:noFill/>
              <a:effectLst/>
            </p:spPr>
            <p:txBody>
              <a:bodyPr wrap="square" rtlCol="0">
                <a:spAutoFit/>
              </a:bodyPr>
              <a:lstStyle/>
              <a:p>
                <a:pPr algn="r"/>
                <a:r>
                  <a:rPr lang="en-US" altLang="zh-CN" sz="2400" b="1" dirty="0" smtClean="0">
                    <a:solidFill>
                      <a:schemeClr val="tx2"/>
                    </a:solidFill>
                    <a:latin typeface="微软雅黑" panose="020B0503020204020204" pitchFamily="34" charset="-122"/>
                    <a:ea typeface="微软雅黑" panose="020B0503020204020204" pitchFamily="34" charset="-122"/>
                  </a:rPr>
                  <a:t>EC</a:t>
                </a:r>
                <a:r>
                  <a:rPr lang="zh-CN" altLang="en-US" sz="2400" b="1" dirty="0" smtClean="0">
                    <a:solidFill>
                      <a:schemeClr val="tx2"/>
                    </a:solidFill>
                    <a:latin typeface="微软雅黑" panose="020B0503020204020204" pitchFamily="34" charset="-122"/>
                    <a:ea typeface="微软雅黑" panose="020B0503020204020204" pitchFamily="34" charset="-122"/>
                  </a:rPr>
                  <a:t>区</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grpSp>
        <p:sp>
          <p:nvSpPr>
            <p:cNvPr id="256" name="文本框 42"/>
            <p:cNvSpPr txBox="1"/>
            <p:nvPr/>
          </p:nvSpPr>
          <p:spPr>
            <a:xfrm>
              <a:off x="9077876" y="2432498"/>
              <a:ext cx="1598778" cy="885981"/>
            </a:xfrm>
            <a:prstGeom prst="rect">
              <a:avLst/>
            </a:prstGeom>
            <a:noFill/>
            <a:effectLst/>
          </p:spPr>
          <p:txBody>
            <a:bodyPr wrap="square" rtlCol="0">
              <a:spAutoFit/>
            </a:bodyPr>
            <a:lstStyle/>
            <a:p>
              <a:pPr>
                <a:lnSpc>
                  <a:spcPct val="130000"/>
                </a:lnSpc>
              </a:pPr>
              <a:r>
                <a:rPr lang="en-US" altLang="zh-CN" sz="11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108+16+</a:t>
              </a:r>
            </a:p>
            <a:p>
              <a:pPr>
                <a:lnSpc>
                  <a:spcPct val="130000"/>
                </a:lnSpc>
              </a:pPr>
              <a:r>
                <a:rPr lang="en-US" altLang="zh-CN" sz="11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7+24+20=</a:t>
              </a:r>
            </a:p>
            <a:p>
              <a:pPr>
                <a:lnSpc>
                  <a:spcPct val="130000"/>
                </a:lnSpc>
              </a:pPr>
              <a:r>
                <a:rPr lang="en-US" altLang="zh-CN" sz="24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175</a:t>
              </a:r>
              <a:endParaRPr lang="zh-CN" altLang="en-US" sz="2400" b="1" dirty="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57" name="文本框 42"/>
            <p:cNvSpPr txBox="1"/>
            <p:nvPr/>
          </p:nvSpPr>
          <p:spPr>
            <a:xfrm>
              <a:off x="7241495" y="4069744"/>
              <a:ext cx="1598778" cy="885981"/>
            </a:xfrm>
            <a:prstGeom prst="rect">
              <a:avLst/>
            </a:prstGeom>
            <a:noFill/>
            <a:effectLst/>
          </p:spPr>
          <p:txBody>
            <a:bodyPr wrap="square" rtlCol="0">
              <a:spAutoFit/>
            </a:bodyPr>
            <a:lstStyle/>
            <a:p>
              <a:pPr>
                <a:lnSpc>
                  <a:spcPct val="130000"/>
                </a:lnSpc>
              </a:pPr>
              <a:r>
                <a:rPr lang="en-US" altLang="zh-CN" sz="11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108+16+</a:t>
              </a:r>
            </a:p>
            <a:p>
              <a:pPr>
                <a:lnSpc>
                  <a:spcPct val="130000"/>
                </a:lnSpc>
              </a:pPr>
              <a:r>
                <a:rPr lang="en-US" altLang="zh-CN" sz="11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7+18+120=</a:t>
              </a:r>
            </a:p>
            <a:p>
              <a:pPr>
                <a:lnSpc>
                  <a:spcPct val="130000"/>
                </a:lnSpc>
              </a:pPr>
              <a:r>
                <a:rPr lang="en-US" altLang="zh-CN" sz="24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269</a:t>
              </a:r>
              <a:endParaRPr lang="zh-CN" altLang="en-US" sz="2400" b="1" dirty="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58" name="文本框 42"/>
            <p:cNvSpPr txBox="1"/>
            <p:nvPr/>
          </p:nvSpPr>
          <p:spPr>
            <a:xfrm>
              <a:off x="8992673" y="4069743"/>
              <a:ext cx="1598778" cy="885981"/>
            </a:xfrm>
            <a:prstGeom prst="rect">
              <a:avLst/>
            </a:prstGeom>
            <a:noFill/>
            <a:effectLst/>
          </p:spPr>
          <p:txBody>
            <a:bodyPr wrap="square" rtlCol="0">
              <a:spAutoFit/>
            </a:bodyPr>
            <a:lstStyle/>
            <a:p>
              <a:pPr>
                <a:lnSpc>
                  <a:spcPct val="130000"/>
                </a:lnSpc>
              </a:pPr>
              <a:r>
                <a:rPr lang="en-US" altLang="zh-CN" sz="11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108+16+</a:t>
              </a:r>
            </a:p>
            <a:p>
              <a:pPr>
                <a:lnSpc>
                  <a:spcPct val="130000"/>
                </a:lnSpc>
              </a:pPr>
              <a:r>
                <a:rPr lang="en-US" altLang="zh-CN" sz="1100"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7+21+30=</a:t>
              </a:r>
            </a:p>
            <a:p>
              <a:pPr>
                <a:lnSpc>
                  <a:spcPct val="130000"/>
                </a:lnSpc>
              </a:pPr>
              <a:r>
                <a:rPr lang="en-US" altLang="zh-CN" sz="2400" b="1" dirty="0" smtClean="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rPr>
                <a:t>282</a:t>
              </a:r>
              <a:endParaRPr lang="zh-CN" altLang="en-US" sz="2400" b="1" dirty="0">
                <a:solidFill>
                  <a:schemeClr val="accent2">
                    <a:lumMod val="7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pic>
          <p:nvPicPr>
            <p:cNvPr id="259" name="图片 2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5031" y="3285039"/>
              <a:ext cx="888488" cy="888488"/>
            </a:xfrm>
            <a:prstGeom prst="rect">
              <a:avLst/>
            </a:prstGeom>
            <a:effectLst/>
          </p:spPr>
        </p:pic>
        <p:pic>
          <p:nvPicPr>
            <p:cNvPr id="264" name="图片 2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27790" y="3447798"/>
              <a:ext cx="562968" cy="562968"/>
            </a:xfrm>
            <a:prstGeom prst="rect">
              <a:avLst/>
            </a:prstGeom>
          </p:spPr>
        </p:pic>
      </p:grpSp>
    </p:spTree>
    <p:extLst>
      <p:ext uri="{BB962C8B-B14F-4D97-AF65-F5344CB8AC3E}">
        <p14:creationId xmlns:p14="http://schemas.microsoft.com/office/powerpoint/2010/main" val="3925133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smtClean="0">
                <a:solidFill>
                  <a:schemeClr val="tx2"/>
                </a:solidFill>
                <a:latin typeface="微软雅黑" panose="020B0503020204020204" pitchFamily="34" charset="-122"/>
                <a:ea typeface="微软雅黑" panose="020B0503020204020204" pitchFamily="34" charset="-122"/>
              </a:rPr>
              <a:t>近期信息</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2</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graphicFrame>
        <p:nvGraphicFramePr>
          <p:cNvPr id="11" name="图表 10"/>
          <p:cNvGraphicFramePr>
            <a:graphicFrameLocks/>
          </p:cNvGraphicFramePr>
          <p:nvPr>
            <p:extLst>
              <p:ext uri="{D42A27DB-BD31-4B8C-83A1-F6EECF244321}">
                <p14:modId xmlns:p14="http://schemas.microsoft.com/office/powerpoint/2010/main" val="35229889"/>
              </p:ext>
            </p:extLst>
          </p:nvPr>
        </p:nvGraphicFramePr>
        <p:xfrm>
          <a:off x="398463" y="1885949"/>
          <a:ext cx="5354637" cy="3419475"/>
        </p:xfrm>
        <a:graphic>
          <a:graphicData uri="http://schemas.openxmlformats.org/drawingml/2006/chart">
            <c:chart xmlns:c="http://schemas.openxmlformats.org/drawingml/2006/chart" xmlns:r="http://schemas.openxmlformats.org/officeDocument/2006/relationships" r:id="rId7"/>
          </a:graphicData>
        </a:graphic>
      </p:graphicFrame>
      <p:sp>
        <p:nvSpPr>
          <p:cNvPr id="12" name="矩形 11"/>
          <p:cNvSpPr/>
          <p:nvPr/>
        </p:nvSpPr>
        <p:spPr>
          <a:xfrm>
            <a:off x="812181" y="5116178"/>
            <a:ext cx="4527201" cy="400110"/>
          </a:xfrm>
          <a:prstGeom prst="rect">
            <a:avLst/>
          </a:prstGeom>
        </p:spPr>
        <p:txBody>
          <a:bodyPr wrap="none">
            <a:spAutoFit/>
          </a:bodyPr>
          <a:lstStyle/>
          <a:p>
            <a:pPr algn="ctr"/>
            <a:r>
              <a:rPr kumimoji="1" lang="zh-CN" altLang="en-US" sz="2000" b="1" dirty="0" smtClean="0">
                <a:solidFill>
                  <a:schemeClr val="tx2"/>
                </a:solidFill>
                <a:latin typeface="Microsoft YaHei" charset="-122"/>
                <a:ea typeface="Microsoft YaHei" charset="-122"/>
                <a:cs typeface="Microsoft YaHei" charset="-122"/>
              </a:rPr>
              <a:t>多个无线</a:t>
            </a:r>
            <a:r>
              <a:rPr kumimoji="1" lang="en-US" altLang="zh-CN" sz="2000" b="1" dirty="0" smtClean="0">
                <a:solidFill>
                  <a:schemeClr val="tx2"/>
                </a:solidFill>
                <a:latin typeface="Microsoft YaHei" charset="-122"/>
                <a:ea typeface="Microsoft YaHei" charset="-122"/>
                <a:cs typeface="Microsoft YaHei" charset="-122"/>
              </a:rPr>
              <a:t>AP</a:t>
            </a:r>
            <a:r>
              <a:rPr kumimoji="1" lang="zh-CN" altLang="en-US" sz="2000" b="1" dirty="0" smtClean="0">
                <a:solidFill>
                  <a:schemeClr val="tx2"/>
                </a:solidFill>
                <a:latin typeface="Microsoft YaHei" charset="-122"/>
                <a:ea typeface="Microsoft YaHei" charset="-122"/>
                <a:cs typeface="Microsoft YaHei" charset="-122"/>
              </a:rPr>
              <a:t>连续一段时间内的连接数</a:t>
            </a:r>
            <a:endParaRPr kumimoji="1" lang="zh-CN" altLang="en-US" sz="2000" b="1" dirty="0">
              <a:solidFill>
                <a:schemeClr val="tx2"/>
              </a:solidFill>
              <a:latin typeface="Microsoft YaHei" charset="-122"/>
              <a:ea typeface="Microsoft YaHei" charset="-122"/>
              <a:cs typeface="Microsoft YaHei" charset="-122"/>
            </a:endParaRPr>
          </a:p>
        </p:txBody>
      </p:sp>
      <p:grpSp>
        <p:nvGrpSpPr>
          <p:cNvPr id="30" name="组 29"/>
          <p:cNvGrpSpPr/>
          <p:nvPr/>
        </p:nvGrpSpPr>
        <p:grpSpPr>
          <a:xfrm>
            <a:off x="7066271" y="1292581"/>
            <a:ext cx="4592326" cy="4300787"/>
            <a:chOff x="7066271" y="1356081"/>
            <a:chExt cx="4592326" cy="4300787"/>
          </a:xfrm>
        </p:grpSpPr>
        <p:grpSp>
          <p:nvGrpSpPr>
            <p:cNvPr id="2" name="组 1"/>
            <p:cNvGrpSpPr/>
            <p:nvPr/>
          </p:nvGrpSpPr>
          <p:grpSpPr>
            <a:xfrm>
              <a:off x="7644939" y="1356081"/>
              <a:ext cx="4013658" cy="4300787"/>
              <a:chOff x="6644968" y="263924"/>
              <a:chExt cx="5921793" cy="6345423"/>
            </a:xfrm>
          </p:grpSpPr>
          <p:cxnSp>
            <p:nvCxnSpPr>
              <p:cNvPr id="73" name="直接连接符 13"/>
              <p:cNvCxnSpPr/>
              <p:nvPr/>
            </p:nvCxnSpPr>
            <p:spPr>
              <a:xfrm>
                <a:off x="9175171" y="263924"/>
                <a:ext cx="0" cy="6345423"/>
              </a:xfrm>
              <a:prstGeom prst="line">
                <a:avLst/>
              </a:prstGeom>
              <a:ln w="38100">
                <a:solidFill>
                  <a:schemeClr val="accent3">
                    <a:lumMod val="5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7" name="Freeform 56"/>
              <p:cNvSpPr>
                <a:spLocks/>
              </p:cNvSpPr>
              <p:nvPr/>
            </p:nvSpPr>
            <p:spPr bwMode="auto">
              <a:xfrm>
                <a:off x="9566444" y="808043"/>
                <a:ext cx="3000317" cy="70929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文本框 101"/>
              <p:cNvSpPr txBox="1"/>
              <p:nvPr/>
            </p:nvSpPr>
            <p:spPr>
              <a:xfrm>
                <a:off x="9556857" y="905441"/>
                <a:ext cx="3002148" cy="499506"/>
              </a:xfrm>
              <a:prstGeom prst="rect">
                <a:avLst/>
              </a:prstGeom>
              <a:noFill/>
            </p:spPr>
            <p:txBody>
              <a:bodyPr wrap="square" rtlCol="0">
                <a:spAutoFit/>
              </a:bodyPr>
              <a:lstStyle/>
              <a:p>
                <a:pPr algn="ctr"/>
                <a:r>
                  <a:rPr lang="zh-CN" altLang="en-US" sz="1600" b="1" dirty="0" smtClean="0">
                    <a:solidFill>
                      <a:schemeClr val="bg1"/>
                    </a:solidFill>
                    <a:latin typeface="Microsoft YaHei" charset="-122"/>
                    <a:ea typeface="Microsoft YaHei" charset="-122"/>
                    <a:cs typeface="Microsoft YaHei" charset="-122"/>
                  </a:rPr>
                  <a:t>真实</a:t>
                </a:r>
                <a:r>
                  <a:rPr lang="zh-CN" altLang="en-US" sz="1600" dirty="0" smtClean="0">
                    <a:solidFill>
                      <a:schemeClr val="bg1"/>
                    </a:solidFill>
                    <a:latin typeface="Microsoft YaHei" charset="-122"/>
                    <a:ea typeface="Microsoft YaHei" charset="-122"/>
                    <a:cs typeface="Microsoft YaHei" charset="-122"/>
                  </a:rPr>
                  <a:t>连接、安检信息</a:t>
                </a:r>
                <a:endParaRPr lang="zh-CN" altLang="en-US" sz="1600" dirty="0">
                  <a:solidFill>
                    <a:schemeClr val="bg1"/>
                  </a:solidFill>
                  <a:latin typeface="Microsoft YaHei" charset="-122"/>
                  <a:ea typeface="Microsoft YaHei" charset="-122"/>
                  <a:cs typeface="Microsoft YaHei" charset="-122"/>
                </a:endParaRPr>
              </a:p>
            </p:txBody>
          </p:sp>
          <p:sp>
            <p:nvSpPr>
              <p:cNvPr id="107" name="文本框 106"/>
              <p:cNvSpPr txBox="1"/>
              <p:nvPr/>
            </p:nvSpPr>
            <p:spPr>
              <a:xfrm>
                <a:off x="6644968" y="890237"/>
                <a:ext cx="2911894" cy="544916"/>
              </a:xfrm>
              <a:prstGeom prst="rect">
                <a:avLst/>
              </a:prstGeom>
              <a:solidFill>
                <a:schemeClr val="bg1"/>
              </a:solidFill>
            </p:spPr>
            <p:txBody>
              <a:bodyPr wrap="none" rtlCol="0">
                <a:spAutoFit/>
              </a:bodyPr>
              <a:lstStyle/>
              <a:p>
                <a:pPr algn="ctr"/>
                <a:r>
                  <a:rPr lang="en-US" altLang="zh-CN" dirty="0" smtClean="0">
                    <a:solidFill>
                      <a:schemeClr val="tx2"/>
                    </a:solidFill>
                    <a:latin typeface="Microsoft YaHei" charset="-122"/>
                    <a:ea typeface="Microsoft YaHei" charset="-122"/>
                    <a:cs typeface="Microsoft YaHei" charset="-122"/>
                  </a:rPr>
                  <a:t>10</a:t>
                </a:r>
                <a:r>
                  <a:rPr lang="zh-CN" altLang="en-US" dirty="0" smtClean="0">
                    <a:solidFill>
                      <a:schemeClr val="tx2"/>
                    </a:solidFill>
                    <a:latin typeface="Microsoft YaHei" charset="-122"/>
                    <a:ea typeface="Microsoft YaHei" charset="-122"/>
                    <a:cs typeface="Microsoft YaHei" charset="-122"/>
                  </a:rPr>
                  <a:t>日</a:t>
                </a:r>
                <a:r>
                  <a:rPr lang="is-IS" altLang="zh-CN" dirty="0" smtClean="0">
                    <a:solidFill>
                      <a:schemeClr val="tx2"/>
                    </a:solidFill>
                    <a:latin typeface="Microsoft YaHei" charset="-122"/>
                    <a:ea typeface="Microsoft YaHei" charset="-122"/>
                    <a:cs typeface="Microsoft YaHei" charset="-122"/>
                  </a:rPr>
                  <a:t>23:00-23:59</a:t>
                </a:r>
                <a:endParaRPr lang="is-IS" altLang="zh-CN" dirty="0">
                  <a:solidFill>
                    <a:schemeClr val="tx2"/>
                  </a:solidFill>
                  <a:latin typeface="Microsoft YaHei" charset="-122"/>
                  <a:ea typeface="Microsoft YaHei" charset="-122"/>
                  <a:cs typeface="Microsoft YaHei" charset="-122"/>
                </a:endParaRPr>
              </a:p>
            </p:txBody>
          </p:sp>
        </p:grpSp>
        <p:sp>
          <p:nvSpPr>
            <p:cNvPr id="112" name="文本框 111"/>
            <p:cNvSpPr txBox="1"/>
            <p:nvPr/>
          </p:nvSpPr>
          <p:spPr>
            <a:xfrm>
              <a:off x="9099818" y="2863043"/>
              <a:ext cx="1973617" cy="369332"/>
            </a:xfrm>
            <a:prstGeom prst="rect">
              <a:avLst/>
            </a:prstGeom>
            <a:solidFill>
              <a:schemeClr val="bg1"/>
            </a:solidFill>
          </p:spPr>
          <p:txBody>
            <a:bodyPr wrap="none" rtlCol="0">
              <a:spAutoFit/>
            </a:bodyPr>
            <a:lstStyle/>
            <a:p>
              <a:pPr algn="ctr"/>
              <a:r>
                <a:rPr lang="en-US" altLang="zh-CN" dirty="0" smtClean="0">
                  <a:solidFill>
                    <a:schemeClr val="tx2"/>
                  </a:solidFill>
                  <a:latin typeface="Microsoft YaHei" charset="-122"/>
                  <a:ea typeface="Microsoft YaHei" charset="-122"/>
                  <a:cs typeface="Microsoft YaHei" charset="-122"/>
                </a:rPr>
                <a:t>11</a:t>
              </a:r>
              <a:r>
                <a:rPr lang="zh-CN" altLang="en-US" dirty="0" smtClean="0">
                  <a:solidFill>
                    <a:schemeClr val="tx2"/>
                  </a:solidFill>
                  <a:latin typeface="Microsoft YaHei" charset="-122"/>
                  <a:ea typeface="Microsoft YaHei" charset="-122"/>
                  <a:cs typeface="Microsoft YaHei" charset="-122"/>
                </a:rPr>
                <a:t>日</a:t>
              </a:r>
              <a:r>
                <a:rPr lang="en-US" altLang="zh-CN" dirty="0" smtClean="0">
                  <a:solidFill>
                    <a:schemeClr val="tx2"/>
                  </a:solidFill>
                  <a:latin typeface="Microsoft YaHei" charset="-122"/>
                  <a:ea typeface="Microsoft YaHei" charset="-122"/>
                  <a:cs typeface="Microsoft YaHei" charset="-122"/>
                </a:rPr>
                <a:t>00</a:t>
              </a:r>
              <a:r>
                <a:rPr lang="is-IS" altLang="zh-CN" dirty="0" smtClean="0">
                  <a:solidFill>
                    <a:schemeClr val="tx2"/>
                  </a:solidFill>
                  <a:latin typeface="Microsoft YaHei" charset="-122"/>
                  <a:ea typeface="Microsoft YaHei" charset="-122"/>
                  <a:cs typeface="Microsoft YaHei" charset="-122"/>
                </a:rPr>
                <a:t>:00-</a:t>
              </a:r>
              <a:r>
                <a:rPr lang="en-US" altLang="zh-CN" dirty="0" smtClean="0">
                  <a:solidFill>
                    <a:schemeClr val="tx2"/>
                  </a:solidFill>
                  <a:latin typeface="Microsoft YaHei" charset="-122"/>
                  <a:ea typeface="Microsoft YaHei" charset="-122"/>
                  <a:cs typeface="Microsoft YaHei" charset="-122"/>
                </a:rPr>
                <a:t>00</a:t>
              </a:r>
              <a:r>
                <a:rPr lang="is-IS" altLang="zh-CN" dirty="0" smtClean="0">
                  <a:solidFill>
                    <a:schemeClr val="tx2"/>
                  </a:solidFill>
                  <a:latin typeface="Microsoft YaHei" charset="-122"/>
                  <a:ea typeface="Microsoft YaHei" charset="-122"/>
                  <a:cs typeface="Microsoft YaHei" charset="-122"/>
                </a:rPr>
                <a:t>:59</a:t>
              </a:r>
              <a:endParaRPr lang="is-IS" altLang="zh-CN" dirty="0">
                <a:solidFill>
                  <a:schemeClr val="tx2"/>
                </a:solidFill>
                <a:latin typeface="Microsoft YaHei" charset="-122"/>
                <a:ea typeface="Microsoft YaHei" charset="-122"/>
                <a:cs typeface="Microsoft YaHei" charset="-122"/>
              </a:endParaRPr>
            </a:p>
          </p:txBody>
        </p:sp>
        <p:sp>
          <p:nvSpPr>
            <p:cNvPr id="113" name="Freeform 56"/>
            <p:cNvSpPr>
              <a:spLocks/>
            </p:cNvSpPr>
            <p:nvPr/>
          </p:nvSpPr>
          <p:spPr bwMode="auto">
            <a:xfrm>
              <a:off x="7066271" y="2796941"/>
              <a:ext cx="2033547" cy="48074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文本框 113"/>
            <p:cNvSpPr txBox="1"/>
            <p:nvPr/>
          </p:nvSpPr>
          <p:spPr>
            <a:xfrm>
              <a:off x="7066366" y="2878432"/>
              <a:ext cx="2034788" cy="338554"/>
            </a:xfrm>
            <a:prstGeom prst="rect">
              <a:avLst/>
            </a:prstGeom>
            <a:noFill/>
          </p:spPr>
          <p:txBody>
            <a:bodyPr wrap="square" rtlCol="0">
              <a:spAutoFit/>
            </a:bodyPr>
            <a:lstStyle/>
            <a:p>
              <a:pPr algn="ctr"/>
              <a:r>
                <a:rPr lang="zh-CN" altLang="en-US" sz="1600" b="1" dirty="0" smtClean="0">
                  <a:solidFill>
                    <a:schemeClr val="bg1"/>
                  </a:solidFill>
                  <a:latin typeface="Microsoft YaHei" charset="-122"/>
                  <a:ea typeface="Microsoft YaHei" charset="-122"/>
                  <a:cs typeface="Microsoft YaHei" charset="-122"/>
                </a:rPr>
                <a:t>最近</a:t>
              </a:r>
              <a:r>
                <a:rPr lang="zh-CN" altLang="en-US" sz="1600" dirty="0" smtClean="0">
                  <a:solidFill>
                    <a:schemeClr val="bg1"/>
                  </a:solidFill>
                  <a:latin typeface="Microsoft YaHei" charset="-122"/>
                  <a:ea typeface="Microsoft YaHei" charset="-122"/>
                  <a:cs typeface="Microsoft YaHei" charset="-122"/>
                </a:rPr>
                <a:t>连接、安检信息</a:t>
              </a:r>
              <a:endParaRPr lang="zh-CN" altLang="en-US" sz="1600" dirty="0">
                <a:solidFill>
                  <a:schemeClr val="bg1"/>
                </a:solidFill>
                <a:latin typeface="Microsoft YaHei" charset="-122"/>
                <a:ea typeface="Microsoft YaHei" charset="-122"/>
                <a:cs typeface="Microsoft YaHei" charset="-122"/>
              </a:endParaRPr>
            </a:p>
          </p:txBody>
        </p:sp>
        <p:sp>
          <p:nvSpPr>
            <p:cNvPr id="115" name="文本框 114"/>
            <p:cNvSpPr txBox="1"/>
            <p:nvPr/>
          </p:nvSpPr>
          <p:spPr>
            <a:xfrm>
              <a:off x="9099818" y="5005409"/>
              <a:ext cx="1973617" cy="369332"/>
            </a:xfrm>
            <a:prstGeom prst="rect">
              <a:avLst/>
            </a:prstGeom>
            <a:solidFill>
              <a:schemeClr val="bg1"/>
            </a:solidFill>
          </p:spPr>
          <p:txBody>
            <a:bodyPr wrap="none" rtlCol="0">
              <a:spAutoFit/>
            </a:bodyPr>
            <a:lstStyle/>
            <a:p>
              <a:pPr algn="ctr"/>
              <a:r>
                <a:rPr lang="en-US" altLang="zh-CN" dirty="0" smtClean="0">
                  <a:solidFill>
                    <a:schemeClr val="tx2"/>
                  </a:solidFill>
                  <a:latin typeface="Microsoft YaHei" charset="-122"/>
                  <a:ea typeface="Microsoft YaHei" charset="-122"/>
                  <a:cs typeface="Microsoft YaHei" charset="-122"/>
                </a:rPr>
                <a:t>11</a:t>
              </a:r>
              <a:r>
                <a:rPr lang="zh-CN" altLang="en-US" dirty="0" smtClean="0">
                  <a:solidFill>
                    <a:schemeClr val="tx2"/>
                  </a:solidFill>
                  <a:latin typeface="Microsoft YaHei" charset="-122"/>
                  <a:ea typeface="Microsoft YaHei" charset="-122"/>
                  <a:cs typeface="Microsoft YaHei" charset="-122"/>
                </a:rPr>
                <a:t>日</a:t>
              </a:r>
              <a:r>
                <a:rPr lang="en-US" altLang="zh-CN" dirty="0" smtClean="0">
                  <a:solidFill>
                    <a:schemeClr val="tx2"/>
                  </a:solidFill>
                  <a:latin typeface="Microsoft YaHei" charset="-122"/>
                  <a:ea typeface="Microsoft YaHei" charset="-122"/>
                  <a:cs typeface="Microsoft YaHei" charset="-122"/>
                </a:rPr>
                <a:t>02</a:t>
              </a:r>
              <a:r>
                <a:rPr lang="is-IS" altLang="zh-CN" dirty="0" smtClean="0">
                  <a:solidFill>
                    <a:schemeClr val="tx2"/>
                  </a:solidFill>
                  <a:latin typeface="Microsoft YaHei" charset="-122"/>
                  <a:ea typeface="Microsoft YaHei" charset="-122"/>
                  <a:cs typeface="Microsoft YaHei" charset="-122"/>
                </a:rPr>
                <a:t>:00-</a:t>
              </a:r>
              <a:r>
                <a:rPr lang="en-US" altLang="zh-CN" dirty="0" smtClean="0">
                  <a:solidFill>
                    <a:schemeClr val="tx2"/>
                  </a:solidFill>
                  <a:latin typeface="Microsoft YaHei" charset="-122"/>
                  <a:ea typeface="Microsoft YaHei" charset="-122"/>
                  <a:cs typeface="Microsoft YaHei" charset="-122"/>
                </a:rPr>
                <a:t>02</a:t>
              </a:r>
              <a:r>
                <a:rPr lang="is-IS" altLang="zh-CN" dirty="0" smtClean="0">
                  <a:solidFill>
                    <a:schemeClr val="tx2"/>
                  </a:solidFill>
                  <a:latin typeface="Microsoft YaHei" charset="-122"/>
                  <a:ea typeface="Microsoft YaHei" charset="-122"/>
                  <a:cs typeface="Microsoft YaHei" charset="-122"/>
                </a:rPr>
                <a:t>:59</a:t>
              </a:r>
              <a:endParaRPr lang="is-IS" altLang="zh-CN" dirty="0">
                <a:solidFill>
                  <a:schemeClr val="tx2"/>
                </a:solidFill>
                <a:latin typeface="Microsoft YaHei" charset="-122"/>
                <a:ea typeface="Microsoft YaHei" charset="-122"/>
                <a:cs typeface="Microsoft YaHei" charset="-122"/>
              </a:endParaRPr>
            </a:p>
          </p:txBody>
        </p:sp>
        <p:sp>
          <p:nvSpPr>
            <p:cNvPr id="116" name="Freeform 56"/>
            <p:cNvSpPr>
              <a:spLocks/>
            </p:cNvSpPr>
            <p:nvPr/>
          </p:nvSpPr>
          <p:spPr bwMode="auto">
            <a:xfrm>
              <a:off x="7066271" y="4939307"/>
              <a:ext cx="2033547" cy="48074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文本框 116"/>
            <p:cNvSpPr txBox="1"/>
            <p:nvPr/>
          </p:nvSpPr>
          <p:spPr>
            <a:xfrm>
              <a:off x="7066367" y="5020798"/>
              <a:ext cx="2034788" cy="338554"/>
            </a:xfrm>
            <a:prstGeom prst="rect">
              <a:avLst/>
            </a:prstGeom>
            <a:noFill/>
          </p:spPr>
          <p:txBody>
            <a:bodyPr wrap="square" rtlCol="0">
              <a:spAutoFit/>
            </a:bodyPr>
            <a:lstStyle/>
            <a:p>
              <a:pPr algn="ctr"/>
              <a:r>
                <a:rPr lang="zh-CN" altLang="en-US" sz="1600" b="1" dirty="0" smtClean="0">
                  <a:solidFill>
                    <a:schemeClr val="bg1"/>
                  </a:solidFill>
                  <a:latin typeface="Microsoft YaHei" charset="-122"/>
                  <a:ea typeface="Microsoft YaHei" charset="-122"/>
                  <a:cs typeface="Microsoft YaHei" charset="-122"/>
                </a:rPr>
                <a:t>最近</a:t>
              </a:r>
              <a:r>
                <a:rPr lang="zh-CN" altLang="en-US" sz="1600" dirty="0" smtClean="0">
                  <a:solidFill>
                    <a:schemeClr val="bg1"/>
                  </a:solidFill>
                  <a:latin typeface="Microsoft YaHei" charset="-122"/>
                  <a:ea typeface="Microsoft YaHei" charset="-122"/>
                  <a:cs typeface="Microsoft YaHei" charset="-122"/>
                </a:rPr>
                <a:t>连接、安检信息</a:t>
              </a:r>
              <a:endParaRPr lang="zh-CN" altLang="en-US" sz="1600" dirty="0">
                <a:solidFill>
                  <a:schemeClr val="bg1"/>
                </a:solidFill>
                <a:latin typeface="Microsoft YaHei" charset="-122"/>
                <a:ea typeface="Microsoft YaHei" charset="-122"/>
                <a:cs typeface="Microsoft YaHei" charset="-122"/>
              </a:endParaRPr>
            </a:p>
          </p:txBody>
        </p:sp>
        <p:sp>
          <p:nvSpPr>
            <p:cNvPr id="118" name="文本框 117"/>
            <p:cNvSpPr txBox="1"/>
            <p:nvPr/>
          </p:nvSpPr>
          <p:spPr>
            <a:xfrm>
              <a:off x="7644937" y="3990813"/>
              <a:ext cx="1973617" cy="369332"/>
            </a:xfrm>
            <a:prstGeom prst="rect">
              <a:avLst/>
            </a:prstGeom>
            <a:solidFill>
              <a:schemeClr val="bg1"/>
            </a:solidFill>
          </p:spPr>
          <p:txBody>
            <a:bodyPr wrap="none" rtlCol="0">
              <a:spAutoFit/>
            </a:bodyPr>
            <a:lstStyle/>
            <a:p>
              <a:pPr algn="ctr"/>
              <a:r>
                <a:rPr lang="en-US" altLang="zh-CN" dirty="0" smtClean="0">
                  <a:solidFill>
                    <a:schemeClr val="tx2"/>
                  </a:solidFill>
                  <a:latin typeface="Microsoft YaHei" charset="-122"/>
                  <a:ea typeface="Microsoft YaHei" charset="-122"/>
                  <a:cs typeface="Microsoft YaHei" charset="-122"/>
                </a:rPr>
                <a:t>11</a:t>
              </a:r>
              <a:r>
                <a:rPr lang="zh-CN" altLang="en-US" dirty="0" smtClean="0">
                  <a:solidFill>
                    <a:schemeClr val="tx2"/>
                  </a:solidFill>
                  <a:latin typeface="Microsoft YaHei" charset="-122"/>
                  <a:ea typeface="Microsoft YaHei" charset="-122"/>
                  <a:cs typeface="Microsoft YaHei" charset="-122"/>
                </a:rPr>
                <a:t>日</a:t>
              </a:r>
              <a:r>
                <a:rPr lang="en-US" altLang="zh-CN" dirty="0" smtClean="0">
                  <a:solidFill>
                    <a:schemeClr val="tx2"/>
                  </a:solidFill>
                  <a:latin typeface="Microsoft YaHei" charset="-122"/>
                  <a:ea typeface="Microsoft YaHei" charset="-122"/>
                  <a:cs typeface="Microsoft YaHei" charset="-122"/>
                </a:rPr>
                <a:t>01</a:t>
              </a:r>
              <a:r>
                <a:rPr lang="is-IS" altLang="zh-CN" dirty="0" smtClean="0">
                  <a:solidFill>
                    <a:schemeClr val="tx2"/>
                  </a:solidFill>
                  <a:latin typeface="Microsoft YaHei" charset="-122"/>
                  <a:ea typeface="Microsoft YaHei" charset="-122"/>
                  <a:cs typeface="Microsoft YaHei" charset="-122"/>
                </a:rPr>
                <a:t>:00-</a:t>
              </a:r>
              <a:r>
                <a:rPr lang="en-US" altLang="zh-CN" dirty="0" smtClean="0">
                  <a:solidFill>
                    <a:schemeClr val="tx2"/>
                  </a:solidFill>
                  <a:latin typeface="Microsoft YaHei" charset="-122"/>
                  <a:ea typeface="Microsoft YaHei" charset="-122"/>
                  <a:cs typeface="Microsoft YaHei" charset="-122"/>
                </a:rPr>
                <a:t>01</a:t>
              </a:r>
              <a:r>
                <a:rPr lang="is-IS" altLang="zh-CN" dirty="0" smtClean="0">
                  <a:solidFill>
                    <a:schemeClr val="tx2"/>
                  </a:solidFill>
                  <a:latin typeface="Microsoft YaHei" charset="-122"/>
                  <a:ea typeface="Microsoft YaHei" charset="-122"/>
                  <a:cs typeface="Microsoft YaHei" charset="-122"/>
                </a:rPr>
                <a:t>:59</a:t>
              </a:r>
              <a:endParaRPr lang="is-IS" altLang="zh-CN" dirty="0">
                <a:solidFill>
                  <a:schemeClr val="tx2"/>
                </a:solidFill>
                <a:latin typeface="Microsoft YaHei" charset="-122"/>
                <a:ea typeface="Microsoft YaHei" charset="-122"/>
                <a:cs typeface="Microsoft YaHei" charset="-122"/>
              </a:endParaRPr>
            </a:p>
          </p:txBody>
        </p:sp>
        <p:sp>
          <p:nvSpPr>
            <p:cNvPr id="119" name="Freeform 56"/>
            <p:cNvSpPr>
              <a:spLocks/>
            </p:cNvSpPr>
            <p:nvPr/>
          </p:nvSpPr>
          <p:spPr bwMode="auto">
            <a:xfrm>
              <a:off x="9618457" y="3891871"/>
              <a:ext cx="2033547" cy="48074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文本框 119"/>
            <p:cNvSpPr txBox="1"/>
            <p:nvPr/>
          </p:nvSpPr>
          <p:spPr>
            <a:xfrm>
              <a:off x="9618552" y="3973362"/>
              <a:ext cx="2034788" cy="338554"/>
            </a:xfrm>
            <a:prstGeom prst="rect">
              <a:avLst/>
            </a:prstGeom>
            <a:noFill/>
          </p:spPr>
          <p:txBody>
            <a:bodyPr wrap="square" rtlCol="0">
              <a:spAutoFit/>
            </a:bodyPr>
            <a:lstStyle/>
            <a:p>
              <a:pPr algn="ctr"/>
              <a:r>
                <a:rPr lang="zh-CN" altLang="en-US" sz="1600" b="1" dirty="0" smtClean="0">
                  <a:solidFill>
                    <a:schemeClr val="bg1"/>
                  </a:solidFill>
                  <a:latin typeface="Microsoft YaHei" charset="-122"/>
                  <a:ea typeface="Microsoft YaHei" charset="-122"/>
                  <a:cs typeface="Microsoft YaHei" charset="-122"/>
                </a:rPr>
                <a:t>最近</a:t>
              </a:r>
              <a:r>
                <a:rPr lang="zh-CN" altLang="en-US" sz="1600" dirty="0" smtClean="0">
                  <a:solidFill>
                    <a:schemeClr val="bg1"/>
                  </a:solidFill>
                  <a:latin typeface="Microsoft YaHei" charset="-122"/>
                  <a:ea typeface="Microsoft YaHei" charset="-122"/>
                  <a:cs typeface="Microsoft YaHei" charset="-122"/>
                </a:rPr>
                <a:t>连接、安检信息</a:t>
              </a:r>
              <a:endParaRPr lang="zh-CN" altLang="en-US" sz="1600" dirty="0">
                <a:solidFill>
                  <a:schemeClr val="bg1"/>
                </a:solidFill>
                <a:latin typeface="Microsoft YaHei" charset="-122"/>
                <a:ea typeface="Microsoft YaHei" charset="-122"/>
                <a:cs typeface="Microsoft YaHei" charset="-122"/>
              </a:endParaRPr>
            </a:p>
          </p:txBody>
        </p:sp>
      </p:grpSp>
      <p:sp>
        <p:nvSpPr>
          <p:cNvPr id="121" name="Freeform 21"/>
          <p:cNvSpPr>
            <a:spLocks/>
          </p:cNvSpPr>
          <p:nvPr/>
        </p:nvSpPr>
        <p:spPr bwMode="auto">
          <a:xfrm rot="8100000">
            <a:off x="5579281" y="2911738"/>
            <a:ext cx="1222700" cy="1265197"/>
          </a:xfrm>
          <a:custGeom>
            <a:avLst/>
            <a:gdLst>
              <a:gd name="T0" fmla="*/ 672 w 672"/>
              <a:gd name="T1" fmla="*/ 344 h 673"/>
              <a:gd name="T2" fmla="*/ 448 w 672"/>
              <a:gd name="T3" fmla="*/ 117 h 673"/>
              <a:gd name="T4" fmla="*/ 564 w 672"/>
              <a:gd name="T5" fmla="*/ 0 h 673"/>
              <a:gd name="T6" fmla="*/ 0 w 672"/>
              <a:gd name="T7" fmla="*/ 0 h 673"/>
              <a:gd name="T8" fmla="*/ 0 w 672"/>
              <a:gd name="T9" fmla="*/ 564 h 673"/>
              <a:gd name="T10" fmla="*/ 116 w 672"/>
              <a:gd name="T11" fmla="*/ 448 h 673"/>
              <a:gd name="T12" fmla="*/ 343 w 672"/>
              <a:gd name="T13" fmla="*/ 673 h 673"/>
              <a:gd name="T14" fmla="*/ 672 w 672"/>
              <a:gd name="T15" fmla="*/ 344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672" y="344"/>
                </a:moveTo>
                <a:lnTo>
                  <a:pt x="448" y="117"/>
                </a:lnTo>
                <a:lnTo>
                  <a:pt x="564" y="0"/>
                </a:lnTo>
                <a:lnTo>
                  <a:pt x="0" y="0"/>
                </a:lnTo>
                <a:lnTo>
                  <a:pt x="0" y="564"/>
                </a:lnTo>
                <a:lnTo>
                  <a:pt x="116" y="448"/>
                </a:lnTo>
                <a:lnTo>
                  <a:pt x="343" y="673"/>
                </a:lnTo>
                <a:lnTo>
                  <a:pt x="672" y="344"/>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22" name="文本框 121"/>
          <p:cNvSpPr txBox="1"/>
          <p:nvPr/>
        </p:nvSpPr>
        <p:spPr>
          <a:xfrm>
            <a:off x="5758112" y="3190393"/>
            <a:ext cx="1022971" cy="707886"/>
          </a:xfrm>
          <a:prstGeom prst="rect">
            <a:avLst/>
          </a:prstGeom>
          <a:noFill/>
        </p:spPr>
        <p:txBody>
          <a:bodyPr wrap="square" rtlCol="0">
            <a:spAutoFit/>
          </a:bodyPr>
          <a:lstStyle/>
          <a:p>
            <a:pPr algn="ctr"/>
            <a:r>
              <a:rPr kumimoji="1" lang="zh-CN" altLang="en-US" sz="2000" b="1" dirty="0" smtClean="0">
                <a:solidFill>
                  <a:schemeClr val="bg1"/>
                </a:solidFill>
                <a:latin typeface="Microsoft YaHei" charset="-122"/>
                <a:ea typeface="Microsoft YaHei" charset="-122"/>
                <a:cs typeface="Microsoft YaHei" charset="-122"/>
              </a:rPr>
              <a:t>短期内</a:t>
            </a:r>
            <a:endParaRPr kumimoji="1" lang="en-US" altLang="zh-CN" sz="2000" b="1" dirty="0" smtClean="0">
              <a:solidFill>
                <a:schemeClr val="bg1"/>
              </a:solidFill>
              <a:latin typeface="Microsoft YaHei" charset="-122"/>
              <a:ea typeface="Microsoft YaHei" charset="-122"/>
              <a:cs typeface="Microsoft YaHei" charset="-122"/>
            </a:endParaRPr>
          </a:p>
          <a:p>
            <a:pPr algn="ctr"/>
            <a:r>
              <a:rPr kumimoji="1" lang="zh-CN" altLang="en-US" sz="2000" b="1" dirty="0" smtClean="0">
                <a:solidFill>
                  <a:schemeClr val="bg1"/>
                </a:solidFill>
                <a:latin typeface="Microsoft YaHei" charset="-122"/>
                <a:ea typeface="Microsoft YaHei" charset="-122"/>
                <a:cs typeface="Microsoft YaHei" charset="-122"/>
              </a:rPr>
              <a:t>更准确</a:t>
            </a:r>
            <a:endParaRPr kumimoji="1" lang="zh-CN" altLang="en-US" sz="2000" b="1"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88189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3309938" y="1395413"/>
            <a:ext cx="8886825" cy="1881187"/>
          </a:xfrm>
          <a:custGeom>
            <a:avLst/>
            <a:gdLst>
              <a:gd name="T0" fmla="*/ 2147483646 w 11567"/>
              <a:gd name="T1" fmla="*/ 2147483646 h 2441"/>
              <a:gd name="T2" fmla="*/ 0 w 11567"/>
              <a:gd name="T3" fmla="*/ 2147483646 h 2441"/>
              <a:gd name="T4" fmla="*/ 2147483646 w 11567"/>
              <a:gd name="T5" fmla="*/ 0 h 2441"/>
              <a:gd name="T6" fmla="*/ 2147483646 w 11567"/>
              <a:gd name="T7" fmla="*/ 0 h 2441"/>
              <a:gd name="T8" fmla="*/ 2147483646 w 11567"/>
              <a:gd name="T9" fmla="*/ 2147483646 h 2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latin typeface="微软雅黑" panose="020B0503020204020204" pitchFamily="34" charset="-122"/>
              <a:ea typeface="微软雅黑" panose="020B0503020204020204" pitchFamily="34" charset="-122"/>
            </a:endParaRPr>
          </a:p>
        </p:txBody>
      </p:sp>
      <p:sp>
        <p:nvSpPr>
          <p:cNvPr id="8" name="Freeform 7"/>
          <p:cNvSpPr>
            <a:spLocks/>
          </p:cNvSpPr>
          <p:nvPr/>
        </p:nvSpPr>
        <p:spPr bwMode="auto">
          <a:xfrm>
            <a:off x="0" y="2052638"/>
            <a:ext cx="10733088"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a:extLst/>
        </p:spPr>
        <p:txBody>
          <a:bodyPr/>
          <a:lstStyle/>
          <a:p>
            <a:pPr eaLnBrk="1" fontAlgn="auto" hangingPunct="1">
              <a:spcBef>
                <a:spcPts val="0"/>
              </a:spcBef>
              <a:spcAft>
                <a:spcPts val="0"/>
              </a:spcAft>
              <a:buFont typeface="Arial" panose="020B0604020202020204" pitchFamily="34" charset="0"/>
              <a:buNone/>
              <a:defRPr/>
            </a:pPr>
            <a:endParaRPr lang="zh-CN" altLang="en-US" kern="0">
              <a:solidFill>
                <a:srgbClr val="006794"/>
              </a:solidFill>
              <a:latin typeface="微软雅黑" panose="020B0503020204020204" pitchFamily="34" charset="-122"/>
              <a:ea typeface="微软雅黑" panose="020B0503020204020204" pitchFamily="34" charset="-122"/>
            </a:endParaRPr>
          </a:p>
        </p:txBody>
      </p:sp>
      <p:sp>
        <p:nvSpPr>
          <p:cNvPr id="3" name="Freeform 8"/>
          <p:cNvSpPr>
            <a:spLocks/>
          </p:cNvSpPr>
          <p:nvPr/>
        </p:nvSpPr>
        <p:spPr bwMode="auto">
          <a:xfrm>
            <a:off x="11231563" y="1908175"/>
            <a:ext cx="557212" cy="900113"/>
          </a:xfrm>
          <a:custGeom>
            <a:avLst/>
            <a:gdLst>
              <a:gd name="T0" fmla="*/ 2147483646 w 725"/>
              <a:gd name="T1" fmla="*/ 2147483646 h 1169"/>
              <a:gd name="T2" fmla="*/ 2147483646 w 725"/>
              <a:gd name="T3" fmla="*/ 2147483646 h 1169"/>
              <a:gd name="T4" fmla="*/ 2147483646 w 725"/>
              <a:gd name="T5" fmla="*/ 2147483646 h 1169"/>
              <a:gd name="T6" fmla="*/ 2147483646 w 725"/>
              <a:gd name="T7" fmla="*/ 2147483646 h 1169"/>
              <a:gd name="T8" fmla="*/ 0 w 725"/>
              <a:gd name="T9" fmla="*/ 2147483646 h 1169"/>
              <a:gd name="T10" fmla="*/ 2147483646 w 725"/>
              <a:gd name="T11" fmla="*/ 2147483646 h 1169"/>
              <a:gd name="T12" fmla="*/ 0 w 725"/>
              <a:gd name="T13" fmla="*/ 2147483646 h 1169"/>
              <a:gd name="T14" fmla="*/ 2147483646 w 725"/>
              <a:gd name="T15" fmla="*/ 0 h 1169"/>
              <a:gd name="T16" fmla="*/ 2147483646 w 725"/>
              <a:gd name="T17" fmla="*/ 2147483646 h 1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latin typeface="微软雅黑" panose="020B0503020204020204" pitchFamily="34" charset="-122"/>
              <a:ea typeface="微软雅黑" panose="020B0503020204020204" pitchFamily="34" charset="-122"/>
            </a:endParaRPr>
          </a:p>
        </p:txBody>
      </p:sp>
      <p:sp>
        <p:nvSpPr>
          <p:cNvPr id="4" name="TextBox 11"/>
          <p:cNvSpPr txBox="1">
            <a:spLocks noChangeArrowheads="1"/>
          </p:cNvSpPr>
          <p:nvPr/>
        </p:nvSpPr>
        <p:spPr bwMode="auto">
          <a:xfrm>
            <a:off x="3015278" y="3158579"/>
            <a:ext cx="24416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defRPr/>
            </a:pPr>
            <a:r>
              <a:rPr lang="zh-CN" altLang="en-US" sz="4400" b="1" dirty="0" smtClean="0">
                <a:solidFill>
                  <a:schemeClr val="bg1"/>
                </a:solidFill>
                <a:latin typeface="微软雅黑" panose="020B0503020204020204" pitchFamily="34" charset="-122"/>
                <a:ea typeface="微软雅黑" panose="020B0503020204020204" pitchFamily="34" charset="-122"/>
              </a:rPr>
              <a:t>总结展望</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5" name="TextBox 12"/>
          <p:cNvSpPr txBox="1">
            <a:spLocks noChangeArrowheads="1"/>
          </p:cNvSpPr>
          <p:nvPr/>
        </p:nvSpPr>
        <p:spPr bwMode="auto">
          <a:xfrm>
            <a:off x="1346200" y="2463800"/>
            <a:ext cx="12763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ts val="1000"/>
              </a:spcBef>
              <a:buFont typeface="Arial" pitchFamily="34" charset="0"/>
              <a:buChar char="•"/>
              <a:defRPr sz="2000">
                <a:solidFill>
                  <a:schemeClr val="tx1"/>
                </a:solidFill>
                <a:latin typeface="Segoe UI" pitchFamily="34" charset="0"/>
                <a:ea typeface="微软雅黑" pitchFamily="34" charset="-122"/>
              </a:defRPr>
            </a:lvl1pPr>
            <a:lvl2pPr marL="742950" indent="-285750">
              <a:lnSpc>
                <a:spcPct val="125000"/>
              </a:lnSpc>
              <a:spcBef>
                <a:spcPts val="500"/>
              </a:spcBef>
              <a:buFont typeface="Arial" pitchFamily="34" charset="0"/>
              <a:buChar char="•"/>
              <a:defRPr>
                <a:solidFill>
                  <a:schemeClr val="tx1"/>
                </a:solidFill>
                <a:latin typeface="Segoe UI" pitchFamily="34" charset="0"/>
                <a:ea typeface="微软雅黑" pitchFamily="34" charset="-122"/>
              </a:defRPr>
            </a:lvl2pPr>
            <a:lvl3pPr marL="1143000" indent="-228600">
              <a:lnSpc>
                <a:spcPct val="125000"/>
              </a:lnSpc>
              <a:spcBef>
                <a:spcPts val="500"/>
              </a:spcBef>
              <a:buFont typeface="Arial" pitchFamily="34" charset="0"/>
              <a:buChar char="•"/>
              <a:defRPr sz="1600">
                <a:solidFill>
                  <a:schemeClr val="tx1"/>
                </a:solidFill>
                <a:latin typeface="Segoe UI" pitchFamily="34" charset="0"/>
                <a:ea typeface="微软雅黑" pitchFamily="34" charset="-122"/>
              </a:defRPr>
            </a:lvl3pPr>
            <a:lvl4pPr marL="1600200" indent="-228600">
              <a:lnSpc>
                <a:spcPct val="125000"/>
              </a:lnSpc>
              <a:spcBef>
                <a:spcPts val="500"/>
              </a:spcBef>
              <a:buFont typeface="Arial" pitchFamily="34" charset="0"/>
              <a:buChar char="•"/>
              <a:defRPr sz="1400">
                <a:solidFill>
                  <a:schemeClr val="tx1"/>
                </a:solidFill>
                <a:latin typeface="Segoe UI" pitchFamily="34" charset="0"/>
                <a:ea typeface="微软雅黑" pitchFamily="34" charset="-122"/>
              </a:defRPr>
            </a:lvl4pPr>
            <a:lvl5pPr marL="2057400" indent="-228600">
              <a:lnSpc>
                <a:spcPct val="125000"/>
              </a:lnSpc>
              <a:spcBef>
                <a:spcPts val="500"/>
              </a:spcBef>
              <a:buFont typeface="Arial" pitchFamily="34" charset="0"/>
              <a:buChar char="•"/>
              <a:defRPr sz="1400">
                <a:solidFill>
                  <a:schemeClr val="tx1"/>
                </a:solidFill>
                <a:latin typeface="Segoe UI" pitchFamily="34" charset="0"/>
                <a:ea typeface="微软雅黑" pitchFamily="34" charset="-122"/>
              </a:defRPr>
            </a:lvl5pPr>
            <a:lvl6pPr marL="25146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6pPr>
            <a:lvl7pPr marL="29718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7pPr>
            <a:lvl8pPr marL="34290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8pPr>
            <a:lvl9pPr marL="38862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9pPr>
          </a:lstStyle>
          <a:p>
            <a:pPr fontAlgn="base">
              <a:lnSpc>
                <a:spcPct val="100000"/>
              </a:lnSpc>
              <a:spcBef>
                <a:spcPct val="0"/>
              </a:spcBef>
              <a:spcAft>
                <a:spcPct val="0"/>
              </a:spcAft>
              <a:buFont typeface="Arial" pitchFamily="34" charset="0"/>
              <a:buNone/>
            </a:pPr>
            <a:r>
              <a:rPr lang="en-US" altLang="zh-CN" sz="13800" b="1" dirty="0" smtClean="0">
                <a:solidFill>
                  <a:schemeClr val="bg1"/>
                </a:solidFill>
                <a:latin typeface="微软雅黑" pitchFamily="34" charset="-122"/>
              </a:rPr>
              <a:t>3</a:t>
            </a:r>
            <a:endParaRPr lang="zh-CN" altLang="en-US" sz="13800" b="1" dirty="0" smtClean="0">
              <a:solidFill>
                <a:schemeClr val="bg1"/>
              </a:solidFill>
              <a:latin typeface="微软雅黑" pitchFamily="34" charset="-122"/>
            </a:endParaRPr>
          </a:p>
        </p:txBody>
      </p:sp>
      <p:sp>
        <p:nvSpPr>
          <p:cNvPr id="7" name="TextBox 2"/>
          <p:cNvSpPr txBox="1">
            <a:spLocks noChangeArrowheads="1"/>
          </p:cNvSpPr>
          <p:nvPr/>
        </p:nvSpPr>
        <p:spPr bwMode="auto">
          <a:xfrm>
            <a:off x="490538" y="3813175"/>
            <a:ext cx="873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Part</a:t>
            </a:r>
            <a:endParaRPr kumimoji="0" lang="zh-CN" altLang="en-US" sz="2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367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a:solidFill>
                  <a:schemeClr val="tx2"/>
                </a:solidFill>
                <a:latin typeface="微软雅黑" panose="020B0503020204020204" pitchFamily="34" charset="-122"/>
                <a:ea typeface="微软雅黑" panose="020B0503020204020204" pitchFamily="34" charset="-122"/>
              </a:rPr>
              <a:t>总结</a:t>
            </a: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3</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sp>
        <p:nvSpPr>
          <p:cNvPr id="12" name="文本框 11"/>
          <p:cNvSpPr txBox="1"/>
          <p:nvPr/>
        </p:nvSpPr>
        <p:spPr>
          <a:xfrm>
            <a:off x="577442" y="5299128"/>
            <a:ext cx="1107996" cy="369332"/>
          </a:xfrm>
          <a:prstGeom prst="rect">
            <a:avLst/>
          </a:prstGeom>
          <a:noFill/>
        </p:spPr>
        <p:txBody>
          <a:bodyPr wrap="none" rtlCol="0">
            <a:spAutoFit/>
          </a:bodyPr>
          <a:lstStyle/>
          <a:p>
            <a:pPr algn="ctr"/>
            <a:r>
              <a:rPr lang="zh-CN" altLang="en-US" b="1" dirty="0">
                <a:solidFill>
                  <a:schemeClr val="tx2"/>
                </a:solidFill>
                <a:latin typeface="Microsoft YaHei" charset="-122"/>
                <a:ea typeface="Microsoft YaHei" charset="-122"/>
                <a:cs typeface="Microsoft YaHei" charset="-122"/>
              </a:rPr>
              <a:t>时序模型</a:t>
            </a:r>
          </a:p>
        </p:txBody>
      </p:sp>
      <p:sp>
        <p:nvSpPr>
          <p:cNvPr id="43" name="文本框 42"/>
          <p:cNvSpPr txBox="1"/>
          <p:nvPr/>
        </p:nvSpPr>
        <p:spPr>
          <a:xfrm>
            <a:off x="2605335" y="5299128"/>
            <a:ext cx="1107996" cy="369332"/>
          </a:xfrm>
          <a:prstGeom prst="rect">
            <a:avLst/>
          </a:prstGeom>
          <a:noFill/>
        </p:spPr>
        <p:txBody>
          <a:bodyPr wrap="none" rtlCol="0">
            <a:spAutoFit/>
          </a:bodyPr>
          <a:lstStyle/>
          <a:p>
            <a:pPr algn="ctr"/>
            <a:r>
              <a:rPr lang="zh-CN" altLang="en-US" b="1" dirty="0">
                <a:solidFill>
                  <a:schemeClr val="tx2"/>
                </a:solidFill>
                <a:latin typeface="Microsoft YaHei" charset="-122"/>
                <a:ea typeface="Microsoft YaHei" charset="-122"/>
                <a:cs typeface="Microsoft YaHei" charset="-122"/>
              </a:rPr>
              <a:t>事件驱动</a:t>
            </a:r>
          </a:p>
        </p:txBody>
      </p:sp>
      <p:sp>
        <p:nvSpPr>
          <p:cNvPr id="44" name="文本框 43"/>
          <p:cNvSpPr txBox="1"/>
          <p:nvPr/>
        </p:nvSpPr>
        <p:spPr>
          <a:xfrm>
            <a:off x="4536862" y="5299128"/>
            <a:ext cx="1107996" cy="369332"/>
          </a:xfrm>
          <a:prstGeom prst="rect">
            <a:avLst/>
          </a:prstGeom>
          <a:noFill/>
        </p:spPr>
        <p:txBody>
          <a:bodyPr wrap="none" rtlCol="0">
            <a:spAutoFit/>
          </a:bodyPr>
          <a:lstStyle/>
          <a:p>
            <a:pPr algn="ctr"/>
            <a:r>
              <a:rPr lang="zh-CN" altLang="en-US" b="1" dirty="0">
                <a:solidFill>
                  <a:schemeClr val="tx2"/>
                </a:solidFill>
                <a:latin typeface="Microsoft YaHei" charset="-122"/>
                <a:ea typeface="Microsoft YaHei" charset="-122"/>
                <a:cs typeface="Microsoft YaHei" charset="-122"/>
              </a:rPr>
              <a:t>降低维度</a:t>
            </a:r>
          </a:p>
        </p:txBody>
      </p:sp>
      <p:sp>
        <p:nvSpPr>
          <p:cNvPr id="45" name="文本框 44"/>
          <p:cNvSpPr txBox="1"/>
          <p:nvPr/>
        </p:nvSpPr>
        <p:spPr>
          <a:xfrm>
            <a:off x="6160448" y="5304361"/>
            <a:ext cx="1107996" cy="369332"/>
          </a:xfrm>
          <a:prstGeom prst="rect">
            <a:avLst/>
          </a:prstGeom>
          <a:noFill/>
        </p:spPr>
        <p:txBody>
          <a:bodyPr wrap="none" rtlCol="0">
            <a:spAutoFit/>
          </a:bodyPr>
          <a:lstStyle/>
          <a:p>
            <a:pPr algn="ctr"/>
            <a:r>
              <a:rPr lang="zh-CN" altLang="en-US" b="1" dirty="0">
                <a:solidFill>
                  <a:schemeClr val="tx2"/>
                </a:solidFill>
                <a:latin typeface="Microsoft YaHei" charset="-122"/>
                <a:ea typeface="Microsoft YaHei" charset="-122"/>
                <a:cs typeface="Microsoft YaHei" charset="-122"/>
              </a:rPr>
              <a:t>近期信息</a:t>
            </a:r>
          </a:p>
        </p:txBody>
      </p:sp>
      <p:sp>
        <p:nvSpPr>
          <p:cNvPr id="50" name="文本框 49"/>
          <p:cNvSpPr txBox="1"/>
          <p:nvPr/>
        </p:nvSpPr>
        <p:spPr>
          <a:xfrm>
            <a:off x="7573940" y="5299128"/>
            <a:ext cx="1099980" cy="369332"/>
          </a:xfrm>
          <a:prstGeom prst="rect">
            <a:avLst/>
          </a:prstGeom>
          <a:noFill/>
        </p:spPr>
        <p:txBody>
          <a:bodyPr wrap="none" rtlCol="0">
            <a:spAutoFit/>
          </a:bodyPr>
          <a:lstStyle/>
          <a:p>
            <a:pPr algn="ctr"/>
            <a:r>
              <a:rPr lang="zh-CN" altLang="en-US" b="1" dirty="0">
                <a:solidFill>
                  <a:schemeClr val="tx2"/>
                </a:solidFill>
                <a:latin typeface="Microsoft YaHei" charset="-122"/>
                <a:ea typeface="Microsoft YaHei" charset="-122"/>
                <a:cs typeface="Microsoft YaHei" charset="-122"/>
              </a:rPr>
              <a:t>接下来</a:t>
            </a:r>
            <a:r>
              <a:rPr lang="mr-IN" altLang="zh-CN" b="1" dirty="0">
                <a:solidFill>
                  <a:schemeClr val="tx2"/>
                </a:solidFill>
                <a:latin typeface="Microsoft YaHei" charset="-122"/>
                <a:ea typeface="Microsoft YaHei" charset="-122"/>
                <a:cs typeface="Microsoft YaHei" charset="-122"/>
              </a:rPr>
              <a:t>…</a:t>
            </a:r>
            <a:endParaRPr lang="zh-CN" altLang="en-US" b="1" dirty="0">
              <a:solidFill>
                <a:schemeClr val="tx2"/>
              </a:solidFill>
              <a:latin typeface="Microsoft YaHei" charset="-122"/>
              <a:ea typeface="Microsoft YaHei" charset="-122"/>
              <a:cs typeface="Microsoft YaHei" charset="-122"/>
            </a:endParaRPr>
          </a:p>
        </p:txBody>
      </p:sp>
      <p:grpSp>
        <p:nvGrpSpPr>
          <p:cNvPr id="14" name="组合 13"/>
          <p:cNvGrpSpPr/>
          <p:nvPr/>
        </p:nvGrpSpPr>
        <p:grpSpPr>
          <a:xfrm>
            <a:off x="977809" y="2085846"/>
            <a:ext cx="7273473" cy="2655119"/>
            <a:chOff x="1327165" y="1857245"/>
            <a:chExt cx="9800552" cy="3577607"/>
          </a:xfrm>
        </p:grpSpPr>
        <p:grpSp>
          <p:nvGrpSpPr>
            <p:cNvPr id="5" name="组合 4"/>
            <p:cNvGrpSpPr/>
            <p:nvPr/>
          </p:nvGrpSpPr>
          <p:grpSpPr>
            <a:xfrm>
              <a:off x="1327165" y="1857245"/>
              <a:ext cx="9800552" cy="3577607"/>
              <a:chOff x="1327165" y="1857245"/>
              <a:chExt cx="9800552" cy="3577607"/>
            </a:xfrm>
          </p:grpSpPr>
          <p:sp>
            <p:nvSpPr>
              <p:cNvPr id="80" name="Freeform 5"/>
              <p:cNvSpPr>
                <a:spLocks/>
              </p:cNvSpPr>
              <p:nvPr/>
            </p:nvSpPr>
            <p:spPr bwMode="auto">
              <a:xfrm rot="565292">
                <a:off x="9119230" y="5106834"/>
                <a:ext cx="1764000" cy="72000"/>
              </a:xfrm>
              <a:custGeom>
                <a:avLst/>
                <a:gdLst>
                  <a:gd name="T0" fmla="*/ 0 w 5998"/>
                  <a:gd name="T1" fmla="*/ 0 h 74"/>
                  <a:gd name="T2" fmla="*/ 5998 w 5998"/>
                  <a:gd name="T3" fmla="*/ 0 h 74"/>
                  <a:gd name="T4" fmla="*/ 5998 w 5998"/>
                  <a:gd name="T5" fmla="*/ 74 h 74"/>
                  <a:gd name="T6" fmla="*/ 0 w 5998"/>
                  <a:gd name="T7" fmla="*/ 74 h 74"/>
                  <a:gd name="T8" fmla="*/ 0 w 5998"/>
                  <a:gd name="T9" fmla="*/ 0 h 74"/>
                  <a:gd name="T10" fmla="*/ 0 w 5998"/>
                  <a:gd name="T11" fmla="*/ 0 h 74"/>
                </a:gdLst>
                <a:ahLst/>
                <a:cxnLst>
                  <a:cxn ang="0">
                    <a:pos x="T0" y="T1"/>
                  </a:cxn>
                  <a:cxn ang="0">
                    <a:pos x="T2" y="T3"/>
                  </a:cxn>
                  <a:cxn ang="0">
                    <a:pos x="T4" y="T5"/>
                  </a:cxn>
                  <a:cxn ang="0">
                    <a:pos x="T6" y="T7"/>
                  </a:cxn>
                  <a:cxn ang="0">
                    <a:pos x="T8" y="T9"/>
                  </a:cxn>
                  <a:cxn ang="0">
                    <a:pos x="T10" y="T11"/>
                  </a:cxn>
                </a:cxnLst>
                <a:rect l="0" t="0" r="r" b="b"/>
                <a:pathLst>
                  <a:path w="5998" h="74">
                    <a:moveTo>
                      <a:pt x="0" y="0"/>
                    </a:moveTo>
                    <a:lnTo>
                      <a:pt x="5998" y="0"/>
                    </a:lnTo>
                    <a:lnTo>
                      <a:pt x="5998" y="74"/>
                    </a:lnTo>
                    <a:lnTo>
                      <a:pt x="0" y="74"/>
                    </a:lnTo>
                    <a:lnTo>
                      <a:pt x="0" y="0"/>
                    </a:lnTo>
                    <a:lnTo>
                      <a:pt x="0" y="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5"/>
              <p:cNvSpPr>
                <a:spLocks/>
              </p:cNvSpPr>
              <p:nvPr/>
            </p:nvSpPr>
            <p:spPr bwMode="auto">
              <a:xfrm rot="565292">
                <a:off x="6909732" y="4795554"/>
                <a:ext cx="2156400" cy="72000"/>
              </a:xfrm>
              <a:custGeom>
                <a:avLst/>
                <a:gdLst>
                  <a:gd name="T0" fmla="*/ 0 w 5998"/>
                  <a:gd name="T1" fmla="*/ 0 h 74"/>
                  <a:gd name="T2" fmla="*/ 5998 w 5998"/>
                  <a:gd name="T3" fmla="*/ 0 h 74"/>
                  <a:gd name="T4" fmla="*/ 5998 w 5998"/>
                  <a:gd name="T5" fmla="*/ 74 h 74"/>
                  <a:gd name="T6" fmla="*/ 0 w 5998"/>
                  <a:gd name="T7" fmla="*/ 74 h 74"/>
                  <a:gd name="T8" fmla="*/ 0 w 5998"/>
                  <a:gd name="T9" fmla="*/ 0 h 74"/>
                  <a:gd name="T10" fmla="*/ 0 w 5998"/>
                  <a:gd name="T11" fmla="*/ 0 h 74"/>
                </a:gdLst>
                <a:ahLst/>
                <a:cxnLst>
                  <a:cxn ang="0">
                    <a:pos x="T0" y="T1"/>
                  </a:cxn>
                  <a:cxn ang="0">
                    <a:pos x="T2" y="T3"/>
                  </a:cxn>
                  <a:cxn ang="0">
                    <a:pos x="T4" y="T5"/>
                  </a:cxn>
                  <a:cxn ang="0">
                    <a:pos x="T6" y="T7"/>
                  </a:cxn>
                  <a:cxn ang="0">
                    <a:pos x="T8" y="T9"/>
                  </a:cxn>
                  <a:cxn ang="0">
                    <a:pos x="T10" y="T11"/>
                  </a:cxn>
                </a:cxnLst>
                <a:rect l="0" t="0" r="r" b="b"/>
                <a:pathLst>
                  <a:path w="5998" h="74">
                    <a:moveTo>
                      <a:pt x="0" y="0"/>
                    </a:moveTo>
                    <a:lnTo>
                      <a:pt x="5998" y="0"/>
                    </a:lnTo>
                    <a:lnTo>
                      <a:pt x="5998" y="74"/>
                    </a:lnTo>
                    <a:lnTo>
                      <a:pt x="0" y="74"/>
                    </a:lnTo>
                    <a:lnTo>
                      <a:pt x="0" y="0"/>
                    </a:lnTo>
                    <a:lnTo>
                      <a:pt x="0" y="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
              <p:cNvSpPr>
                <a:spLocks/>
              </p:cNvSpPr>
              <p:nvPr/>
            </p:nvSpPr>
            <p:spPr bwMode="auto">
              <a:xfrm rot="970805">
                <a:off x="4387553" y="4222111"/>
                <a:ext cx="2516400" cy="72000"/>
              </a:xfrm>
              <a:custGeom>
                <a:avLst/>
                <a:gdLst>
                  <a:gd name="T0" fmla="*/ 0 w 5998"/>
                  <a:gd name="T1" fmla="*/ 0 h 74"/>
                  <a:gd name="T2" fmla="*/ 5998 w 5998"/>
                  <a:gd name="T3" fmla="*/ 0 h 74"/>
                  <a:gd name="T4" fmla="*/ 5998 w 5998"/>
                  <a:gd name="T5" fmla="*/ 74 h 74"/>
                  <a:gd name="T6" fmla="*/ 0 w 5998"/>
                  <a:gd name="T7" fmla="*/ 74 h 74"/>
                  <a:gd name="T8" fmla="*/ 0 w 5998"/>
                  <a:gd name="T9" fmla="*/ 0 h 74"/>
                  <a:gd name="T10" fmla="*/ 0 w 5998"/>
                  <a:gd name="T11" fmla="*/ 0 h 74"/>
                </a:gdLst>
                <a:ahLst/>
                <a:cxnLst>
                  <a:cxn ang="0">
                    <a:pos x="T0" y="T1"/>
                  </a:cxn>
                  <a:cxn ang="0">
                    <a:pos x="T2" y="T3"/>
                  </a:cxn>
                  <a:cxn ang="0">
                    <a:pos x="T4" y="T5"/>
                  </a:cxn>
                  <a:cxn ang="0">
                    <a:pos x="T6" y="T7"/>
                  </a:cxn>
                  <a:cxn ang="0">
                    <a:pos x="T8" y="T9"/>
                  </a:cxn>
                  <a:cxn ang="0">
                    <a:pos x="T10" y="T11"/>
                  </a:cxn>
                </a:cxnLst>
                <a:rect l="0" t="0" r="r" b="b"/>
                <a:pathLst>
                  <a:path w="5998" h="74">
                    <a:moveTo>
                      <a:pt x="0" y="0"/>
                    </a:moveTo>
                    <a:lnTo>
                      <a:pt x="5998" y="0"/>
                    </a:lnTo>
                    <a:lnTo>
                      <a:pt x="5998" y="74"/>
                    </a:lnTo>
                    <a:lnTo>
                      <a:pt x="0" y="74"/>
                    </a:lnTo>
                    <a:lnTo>
                      <a:pt x="0" y="0"/>
                    </a:lnTo>
                    <a:lnTo>
                      <a:pt x="0" y="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5"/>
              <p:cNvSpPr>
                <a:spLocks/>
              </p:cNvSpPr>
              <p:nvPr/>
            </p:nvSpPr>
            <p:spPr bwMode="auto">
              <a:xfrm rot="1967826">
                <a:off x="1327165" y="2910546"/>
                <a:ext cx="3240000" cy="72000"/>
              </a:xfrm>
              <a:custGeom>
                <a:avLst/>
                <a:gdLst>
                  <a:gd name="T0" fmla="*/ 0 w 5998"/>
                  <a:gd name="T1" fmla="*/ 0 h 74"/>
                  <a:gd name="T2" fmla="*/ 5998 w 5998"/>
                  <a:gd name="T3" fmla="*/ 0 h 74"/>
                  <a:gd name="T4" fmla="*/ 5998 w 5998"/>
                  <a:gd name="T5" fmla="*/ 74 h 74"/>
                  <a:gd name="T6" fmla="*/ 0 w 5998"/>
                  <a:gd name="T7" fmla="*/ 74 h 74"/>
                  <a:gd name="T8" fmla="*/ 0 w 5998"/>
                  <a:gd name="T9" fmla="*/ 0 h 74"/>
                  <a:gd name="T10" fmla="*/ 0 w 5998"/>
                  <a:gd name="T11" fmla="*/ 0 h 74"/>
                </a:gdLst>
                <a:ahLst/>
                <a:cxnLst>
                  <a:cxn ang="0">
                    <a:pos x="T0" y="T1"/>
                  </a:cxn>
                  <a:cxn ang="0">
                    <a:pos x="T2" y="T3"/>
                  </a:cxn>
                  <a:cxn ang="0">
                    <a:pos x="T4" y="T5"/>
                  </a:cxn>
                  <a:cxn ang="0">
                    <a:pos x="T6" y="T7"/>
                  </a:cxn>
                  <a:cxn ang="0">
                    <a:pos x="T8" y="T9"/>
                  </a:cxn>
                  <a:cxn ang="0">
                    <a:pos x="T10" y="T11"/>
                  </a:cxn>
                </a:cxnLst>
                <a:rect l="0" t="0" r="r" b="b"/>
                <a:pathLst>
                  <a:path w="5998" h="74">
                    <a:moveTo>
                      <a:pt x="0" y="0"/>
                    </a:moveTo>
                    <a:lnTo>
                      <a:pt x="5998" y="0"/>
                    </a:lnTo>
                    <a:lnTo>
                      <a:pt x="5998" y="74"/>
                    </a:lnTo>
                    <a:lnTo>
                      <a:pt x="0" y="74"/>
                    </a:lnTo>
                    <a:lnTo>
                      <a:pt x="0" y="0"/>
                    </a:lnTo>
                    <a:lnTo>
                      <a:pt x="0" y="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 name="组 1"/>
              <p:cNvGrpSpPr/>
              <p:nvPr/>
            </p:nvGrpSpPr>
            <p:grpSpPr>
              <a:xfrm>
                <a:off x="1379504" y="1857245"/>
                <a:ext cx="342089" cy="344310"/>
                <a:chOff x="1506766" y="4481198"/>
                <a:chExt cx="488950" cy="492125"/>
              </a:xfrm>
            </p:grpSpPr>
            <p:sp>
              <p:nvSpPr>
                <p:cNvPr id="16" name="Oval 6"/>
                <p:cNvSpPr>
                  <a:spLocks noChangeArrowheads="1"/>
                </p:cNvSpPr>
                <p:nvPr/>
              </p:nvSpPr>
              <p:spPr bwMode="auto">
                <a:xfrm>
                  <a:off x="1506766" y="4481198"/>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Oval 7"/>
                <p:cNvSpPr>
                  <a:spLocks noChangeArrowheads="1"/>
                </p:cNvSpPr>
                <p:nvPr/>
              </p:nvSpPr>
              <p:spPr bwMode="auto">
                <a:xfrm>
                  <a:off x="1613129" y="4579623"/>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Oval 8"/>
                <p:cNvSpPr>
                  <a:spLocks noChangeArrowheads="1"/>
                </p:cNvSpPr>
                <p:nvPr/>
              </p:nvSpPr>
              <p:spPr bwMode="auto">
                <a:xfrm>
                  <a:off x="1652816" y="4628836"/>
                  <a:ext cx="195263" cy="196850"/>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3" name="组 1"/>
              <p:cNvGrpSpPr/>
              <p:nvPr/>
            </p:nvGrpSpPr>
            <p:grpSpPr>
              <a:xfrm>
                <a:off x="4154130" y="3682151"/>
                <a:ext cx="342089" cy="344310"/>
                <a:chOff x="1506766" y="4481198"/>
                <a:chExt cx="488950" cy="492125"/>
              </a:xfrm>
            </p:grpSpPr>
            <p:sp>
              <p:nvSpPr>
                <p:cNvPr id="64" name="Oval 6"/>
                <p:cNvSpPr>
                  <a:spLocks noChangeArrowheads="1"/>
                </p:cNvSpPr>
                <p:nvPr/>
              </p:nvSpPr>
              <p:spPr bwMode="auto">
                <a:xfrm>
                  <a:off x="1506766" y="4481198"/>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Oval 7"/>
                <p:cNvSpPr>
                  <a:spLocks noChangeArrowheads="1"/>
                </p:cNvSpPr>
                <p:nvPr/>
              </p:nvSpPr>
              <p:spPr bwMode="auto">
                <a:xfrm>
                  <a:off x="1613129" y="4579623"/>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Oval 8"/>
                <p:cNvSpPr>
                  <a:spLocks noChangeArrowheads="1"/>
                </p:cNvSpPr>
                <p:nvPr/>
              </p:nvSpPr>
              <p:spPr bwMode="auto">
                <a:xfrm>
                  <a:off x="1652816" y="4628836"/>
                  <a:ext cx="195263" cy="196850"/>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8" name="组 1"/>
              <p:cNvGrpSpPr/>
              <p:nvPr/>
            </p:nvGrpSpPr>
            <p:grpSpPr>
              <a:xfrm>
                <a:off x="6693104" y="4447387"/>
                <a:ext cx="342089" cy="344310"/>
                <a:chOff x="1506766" y="4481198"/>
                <a:chExt cx="488950" cy="492125"/>
              </a:xfrm>
            </p:grpSpPr>
            <p:sp>
              <p:nvSpPr>
                <p:cNvPr id="69" name="Oval 6"/>
                <p:cNvSpPr>
                  <a:spLocks noChangeArrowheads="1"/>
                </p:cNvSpPr>
                <p:nvPr/>
              </p:nvSpPr>
              <p:spPr bwMode="auto">
                <a:xfrm>
                  <a:off x="1506766" y="4481198"/>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Oval 7"/>
                <p:cNvSpPr>
                  <a:spLocks noChangeArrowheads="1"/>
                </p:cNvSpPr>
                <p:nvPr/>
              </p:nvSpPr>
              <p:spPr bwMode="auto">
                <a:xfrm>
                  <a:off x="1613129" y="4579623"/>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Oval 8"/>
                <p:cNvSpPr>
                  <a:spLocks noChangeArrowheads="1"/>
                </p:cNvSpPr>
                <p:nvPr/>
              </p:nvSpPr>
              <p:spPr bwMode="auto">
                <a:xfrm>
                  <a:off x="1652816" y="4628836"/>
                  <a:ext cx="195263" cy="196850"/>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2" name="组 1"/>
              <p:cNvGrpSpPr/>
              <p:nvPr/>
            </p:nvGrpSpPr>
            <p:grpSpPr>
              <a:xfrm>
                <a:off x="8886436" y="4808783"/>
                <a:ext cx="342089" cy="344310"/>
                <a:chOff x="1506766" y="4481198"/>
                <a:chExt cx="488950" cy="492125"/>
              </a:xfrm>
            </p:grpSpPr>
            <p:sp>
              <p:nvSpPr>
                <p:cNvPr id="73" name="Oval 6"/>
                <p:cNvSpPr>
                  <a:spLocks noChangeArrowheads="1"/>
                </p:cNvSpPr>
                <p:nvPr/>
              </p:nvSpPr>
              <p:spPr bwMode="auto">
                <a:xfrm>
                  <a:off x="1506766" y="4481198"/>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Oval 7"/>
                <p:cNvSpPr>
                  <a:spLocks noChangeArrowheads="1"/>
                </p:cNvSpPr>
                <p:nvPr/>
              </p:nvSpPr>
              <p:spPr bwMode="auto">
                <a:xfrm>
                  <a:off x="1613129" y="4579623"/>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Oval 8"/>
                <p:cNvSpPr>
                  <a:spLocks noChangeArrowheads="1"/>
                </p:cNvSpPr>
                <p:nvPr/>
              </p:nvSpPr>
              <p:spPr bwMode="auto">
                <a:xfrm>
                  <a:off x="1652816" y="4628836"/>
                  <a:ext cx="195263" cy="196850"/>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6" name="组 1"/>
              <p:cNvGrpSpPr/>
              <p:nvPr/>
            </p:nvGrpSpPr>
            <p:grpSpPr>
              <a:xfrm>
                <a:off x="10785628" y="5090542"/>
                <a:ext cx="342089" cy="344310"/>
                <a:chOff x="1506766" y="4481198"/>
                <a:chExt cx="488950" cy="492125"/>
              </a:xfrm>
            </p:grpSpPr>
            <p:sp>
              <p:nvSpPr>
                <p:cNvPr id="77" name="Oval 6"/>
                <p:cNvSpPr>
                  <a:spLocks noChangeArrowheads="1"/>
                </p:cNvSpPr>
                <p:nvPr/>
              </p:nvSpPr>
              <p:spPr bwMode="auto">
                <a:xfrm>
                  <a:off x="1506766" y="4481198"/>
                  <a:ext cx="488950" cy="492125"/>
                </a:xfrm>
                <a:prstGeom prst="ellipse">
                  <a:avLst/>
                </a:pr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Oval 7"/>
                <p:cNvSpPr>
                  <a:spLocks noChangeArrowheads="1"/>
                </p:cNvSpPr>
                <p:nvPr/>
              </p:nvSpPr>
              <p:spPr bwMode="auto">
                <a:xfrm>
                  <a:off x="1613129" y="4579623"/>
                  <a:ext cx="284163" cy="285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Oval 8"/>
                <p:cNvSpPr>
                  <a:spLocks noChangeArrowheads="1"/>
                </p:cNvSpPr>
                <p:nvPr/>
              </p:nvSpPr>
              <p:spPr bwMode="auto">
                <a:xfrm>
                  <a:off x="1652816" y="4628836"/>
                  <a:ext cx="195263" cy="196850"/>
                </a:xfrm>
                <a:prstGeom prst="ellipse">
                  <a:avLst/>
                </a:pr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81" name="Freeform 171"/>
            <p:cNvSpPr>
              <a:spLocks/>
            </p:cNvSpPr>
            <p:nvPr/>
          </p:nvSpPr>
          <p:spPr bwMode="auto">
            <a:xfrm>
              <a:off x="3763397" y="2272520"/>
              <a:ext cx="1261202" cy="1306338"/>
            </a:xfrm>
            <a:custGeom>
              <a:avLst/>
              <a:gdLst>
                <a:gd name="T0" fmla="*/ 224 w 272"/>
                <a:gd name="T1" fmla="*/ 224 h 312"/>
                <a:gd name="T2" fmla="*/ 224 w 272"/>
                <a:gd name="T3" fmla="*/ 49 h 312"/>
                <a:gd name="T4" fmla="*/ 48 w 272"/>
                <a:gd name="T5" fmla="*/ 49 h 312"/>
                <a:gd name="T6" fmla="*/ 48 w 272"/>
                <a:gd name="T7" fmla="*/ 224 h 312"/>
                <a:gd name="T8" fmla="*/ 136 w 272"/>
                <a:gd name="T9" fmla="*/ 312 h 312"/>
                <a:gd name="T10" fmla="*/ 224 w 272"/>
                <a:gd name="T11" fmla="*/ 224 h 312"/>
              </a:gdLst>
              <a:ahLst/>
              <a:cxnLst>
                <a:cxn ang="0">
                  <a:pos x="T0" y="T1"/>
                </a:cxn>
                <a:cxn ang="0">
                  <a:pos x="T2" y="T3"/>
                </a:cxn>
                <a:cxn ang="0">
                  <a:pos x="T4" y="T5"/>
                </a:cxn>
                <a:cxn ang="0">
                  <a:pos x="T6" y="T7"/>
                </a:cxn>
                <a:cxn ang="0">
                  <a:pos x="T8" y="T9"/>
                </a:cxn>
                <a:cxn ang="0">
                  <a:pos x="T10" y="T11"/>
                </a:cxn>
              </a:cxnLst>
              <a:rect l="0" t="0" r="r" b="b"/>
              <a:pathLst>
                <a:path w="272" h="312">
                  <a:moveTo>
                    <a:pt x="224" y="224"/>
                  </a:moveTo>
                  <a:cubicBezTo>
                    <a:pt x="272" y="176"/>
                    <a:pt x="272" y="97"/>
                    <a:pt x="224" y="49"/>
                  </a:cubicBezTo>
                  <a:cubicBezTo>
                    <a:pt x="175" y="0"/>
                    <a:pt x="97" y="0"/>
                    <a:pt x="48" y="49"/>
                  </a:cubicBezTo>
                  <a:cubicBezTo>
                    <a:pt x="0" y="97"/>
                    <a:pt x="0" y="176"/>
                    <a:pt x="48" y="224"/>
                  </a:cubicBezTo>
                  <a:cubicBezTo>
                    <a:pt x="136" y="312"/>
                    <a:pt x="136" y="312"/>
                    <a:pt x="136" y="312"/>
                  </a:cubicBezTo>
                  <a:lnTo>
                    <a:pt x="224" y="224"/>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2" name="文本框 81"/>
            <p:cNvSpPr txBox="1"/>
            <p:nvPr/>
          </p:nvSpPr>
          <p:spPr>
            <a:xfrm>
              <a:off x="3587392" y="2316173"/>
              <a:ext cx="1645285" cy="870891"/>
            </a:xfrm>
            <a:prstGeom prst="rect">
              <a:avLst/>
            </a:prstGeom>
            <a:noFill/>
          </p:spPr>
          <p:txBody>
            <a:bodyPr wrap="square" rtlCol="0">
              <a:spAutoFit/>
            </a:bodyPr>
            <a:lstStyle/>
            <a:p>
              <a:pPr algn="ctr"/>
              <a:r>
                <a:rPr kumimoji="1" lang="zh-CN" altLang="en-US" sz="1600" b="1" dirty="0">
                  <a:solidFill>
                    <a:schemeClr val="bg1"/>
                  </a:solidFill>
                  <a:latin typeface="Microsoft YaHei" charset="-122"/>
                  <a:ea typeface="Microsoft YaHei" charset="-122"/>
                  <a:cs typeface="Microsoft YaHei" charset="-122"/>
                </a:rPr>
                <a:t>降低</a:t>
              </a:r>
              <a:endParaRPr kumimoji="1" lang="en-US" altLang="zh-CN" sz="1600" b="1" dirty="0">
                <a:solidFill>
                  <a:schemeClr val="bg1"/>
                </a:solidFill>
                <a:latin typeface="Microsoft YaHei" charset="-122"/>
                <a:ea typeface="Microsoft YaHei" charset="-122"/>
                <a:cs typeface="Microsoft YaHei" charset="-122"/>
              </a:endParaRPr>
            </a:p>
            <a:p>
              <a:pPr algn="ctr"/>
              <a:r>
                <a:rPr kumimoji="1" lang="en-US" altLang="zh-CN" sz="2000" b="1" dirty="0">
                  <a:solidFill>
                    <a:schemeClr val="bg1"/>
                  </a:solidFill>
                  <a:latin typeface="Microsoft YaHei" charset="-122"/>
                  <a:ea typeface="Microsoft YaHei" charset="-122"/>
                  <a:cs typeface="Microsoft YaHei" charset="-122"/>
                </a:rPr>
                <a:t>80000</a:t>
              </a:r>
              <a:endParaRPr kumimoji="1" lang="zh-CN" altLang="en-US" sz="1600" b="1" dirty="0">
                <a:solidFill>
                  <a:schemeClr val="bg1"/>
                </a:solidFill>
                <a:latin typeface="Microsoft YaHei" charset="-122"/>
                <a:ea typeface="Microsoft YaHei" charset="-122"/>
                <a:cs typeface="Microsoft YaHei" charset="-122"/>
              </a:endParaRPr>
            </a:p>
          </p:txBody>
        </p:sp>
        <p:grpSp>
          <p:nvGrpSpPr>
            <p:cNvPr id="83" name="组合 82"/>
            <p:cNvGrpSpPr/>
            <p:nvPr/>
          </p:nvGrpSpPr>
          <p:grpSpPr>
            <a:xfrm rot="10800000" flipH="1">
              <a:off x="3192274" y="4041662"/>
              <a:ext cx="1095215" cy="243313"/>
              <a:chOff x="3204263" y="3554803"/>
              <a:chExt cx="1095215" cy="243313"/>
            </a:xfrm>
          </p:grpSpPr>
          <p:sp>
            <p:nvSpPr>
              <p:cNvPr id="84" name="Freeform 18"/>
              <p:cNvSpPr>
                <a:spLocks/>
              </p:cNvSpPr>
              <p:nvPr/>
            </p:nvSpPr>
            <p:spPr bwMode="auto">
              <a:xfrm>
                <a:off x="3204263" y="3554803"/>
                <a:ext cx="1080414" cy="224999"/>
              </a:xfrm>
              <a:custGeom>
                <a:avLst/>
                <a:gdLst>
                  <a:gd name="T0" fmla="*/ 798 w 803"/>
                  <a:gd name="T1" fmla="*/ 172 h 172"/>
                  <a:gd name="T2" fmla="*/ 595 w 803"/>
                  <a:gd name="T3" fmla="*/ 7 h 172"/>
                  <a:gd name="T4" fmla="*/ 0 w 803"/>
                  <a:gd name="T5" fmla="*/ 7 h 172"/>
                  <a:gd name="T6" fmla="*/ 0 w 803"/>
                  <a:gd name="T7" fmla="*/ 0 h 172"/>
                  <a:gd name="T8" fmla="*/ 598 w 803"/>
                  <a:gd name="T9" fmla="*/ 0 h 172"/>
                  <a:gd name="T10" fmla="*/ 803 w 803"/>
                  <a:gd name="T11" fmla="*/ 167 h 172"/>
                  <a:gd name="T12" fmla="*/ 798 w 80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803" h="172">
                    <a:moveTo>
                      <a:pt x="798" y="172"/>
                    </a:moveTo>
                    <a:lnTo>
                      <a:pt x="595" y="7"/>
                    </a:lnTo>
                    <a:lnTo>
                      <a:pt x="0" y="7"/>
                    </a:lnTo>
                    <a:lnTo>
                      <a:pt x="0" y="0"/>
                    </a:lnTo>
                    <a:lnTo>
                      <a:pt x="598" y="0"/>
                    </a:lnTo>
                    <a:lnTo>
                      <a:pt x="803" y="167"/>
                    </a:lnTo>
                    <a:lnTo>
                      <a:pt x="798" y="172"/>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19"/>
              <p:cNvSpPr>
                <a:spLocks/>
              </p:cNvSpPr>
              <p:nvPr/>
            </p:nvSpPr>
            <p:spPr bwMode="auto">
              <a:xfrm>
                <a:off x="4257768" y="3756256"/>
                <a:ext cx="41710" cy="41860"/>
              </a:xfrm>
              <a:custGeom>
                <a:avLst/>
                <a:gdLst>
                  <a:gd name="T0" fmla="*/ 16 w 19"/>
                  <a:gd name="T1" fmla="*/ 3 h 19"/>
                  <a:gd name="T2" fmla="*/ 16 w 19"/>
                  <a:gd name="T3" fmla="*/ 16 h 19"/>
                  <a:gd name="T4" fmla="*/ 4 w 19"/>
                  <a:gd name="T5" fmla="*/ 16 h 19"/>
                  <a:gd name="T6" fmla="*/ 4 w 19"/>
                  <a:gd name="T7" fmla="*/ 3 h 19"/>
                  <a:gd name="T8" fmla="*/ 16 w 19"/>
                  <a:gd name="T9" fmla="*/ 3 h 19"/>
                </a:gdLst>
                <a:ahLst/>
                <a:cxnLst>
                  <a:cxn ang="0">
                    <a:pos x="T0" y="T1"/>
                  </a:cxn>
                  <a:cxn ang="0">
                    <a:pos x="T2" y="T3"/>
                  </a:cxn>
                  <a:cxn ang="0">
                    <a:pos x="T4" y="T5"/>
                  </a:cxn>
                  <a:cxn ang="0">
                    <a:pos x="T6" y="T7"/>
                  </a:cxn>
                  <a:cxn ang="0">
                    <a:pos x="T8" y="T9"/>
                  </a:cxn>
                </a:cxnLst>
                <a:rect l="0" t="0" r="r" b="b"/>
                <a:pathLst>
                  <a:path w="19" h="19">
                    <a:moveTo>
                      <a:pt x="16" y="3"/>
                    </a:moveTo>
                    <a:cubicBezTo>
                      <a:pt x="19" y="7"/>
                      <a:pt x="19" y="12"/>
                      <a:pt x="16" y="16"/>
                    </a:cubicBezTo>
                    <a:cubicBezTo>
                      <a:pt x="13" y="19"/>
                      <a:pt x="7" y="19"/>
                      <a:pt x="4" y="16"/>
                    </a:cubicBezTo>
                    <a:cubicBezTo>
                      <a:pt x="0" y="12"/>
                      <a:pt x="0" y="7"/>
                      <a:pt x="4" y="3"/>
                    </a:cubicBezTo>
                    <a:cubicBezTo>
                      <a:pt x="7" y="0"/>
                      <a:pt x="13" y="0"/>
                      <a:pt x="16"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6" name="文本框 90"/>
            <p:cNvSpPr txBox="1"/>
            <p:nvPr/>
          </p:nvSpPr>
          <p:spPr>
            <a:xfrm>
              <a:off x="2524784" y="3663544"/>
              <a:ext cx="1568554" cy="663536"/>
            </a:xfrm>
            <a:prstGeom prst="rect">
              <a:avLst/>
            </a:prstGeom>
            <a:noFill/>
          </p:spPr>
          <p:txBody>
            <a:bodyPr wrap="none" rtlCol="0">
              <a:spAutoFit/>
            </a:bodyPr>
            <a:lstStyle/>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取得</a:t>
              </a:r>
              <a:r>
                <a:rPr lang="zh-CN" altLang="en-US" sz="16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第</a:t>
              </a:r>
              <a:r>
                <a:rPr lang="en-US" altLang="zh-CN" sz="20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1</a:t>
              </a:r>
              <a:r>
                <a:rPr lang="zh-CN" altLang="en-US" sz="16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名</a:t>
              </a:r>
              <a:endParaRPr lang="zh-CN" altLang="en-US" sz="1600" b="1" dirty="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87" name="组合 86"/>
            <p:cNvGrpSpPr/>
            <p:nvPr/>
          </p:nvGrpSpPr>
          <p:grpSpPr>
            <a:xfrm rot="10800000" flipH="1">
              <a:off x="5631210" y="4787583"/>
              <a:ext cx="1095215" cy="243313"/>
              <a:chOff x="3204263" y="3554803"/>
              <a:chExt cx="1095215" cy="243313"/>
            </a:xfrm>
          </p:grpSpPr>
          <p:sp>
            <p:nvSpPr>
              <p:cNvPr id="88" name="Freeform 18"/>
              <p:cNvSpPr>
                <a:spLocks/>
              </p:cNvSpPr>
              <p:nvPr/>
            </p:nvSpPr>
            <p:spPr bwMode="auto">
              <a:xfrm>
                <a:off x="3204263" y="3554803"/>
                <a:ext cx="1080414" cy="224999"/>
              </a:xfrm>
              <a:custGeom>
                <a:avLst/>
                <a:gdLst>
                  <a:gd name="T0" fmla="*/ 798 w 803"/>
                  <a:gd name="T1" fmla="*/ 172 h 172"/>
                  <a:gd name="T2" fmla="*/ 595 w 803"/>
                  <a:gd name="T3" fmla="*/ 7 h 172"/>
                  <a:gd name="T4" fmla="*/ 0 w 803"/>
                  <a:gd name="T5" fmla="*/ 7 h 172"/>
                  <a:gd name="T6" fmla="*/ 0 w 803"/>
                  <a:gd name="T7" fmla="*/ 0 h 172"/>
                  <a:gd name="T8" fmla="*/ 598 w 803"/>
                  <a:gd name="T9" fmla="*/ 0 h 172"/>
                  <a:gd name="T10" fmla="*/ 803 w 803"/>
                  <a:gd name="T11" fmla="*/ 167 h 172"/>
                  <a:gd name="T12" fmla="*/ 798 w 80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803" h="172">
                    <a:moveTo>
                      <a:pt x="798" y="172"/>
                    </a:moveTo>
                    <a:lnTo>
                      <a:pt x="595" y="7"/>
                    </a:lnTo>
                    <a:lnTo>
                      <a:pt x="0" y="7"/>
                    </a:lnTo>
                    <a:lnTo>
                      <a:pt x="0" y="0"/>
                    </a:lnTo>
                    <a:lnTo>
                      <a:pt x="598" y="0"/>
                    </a:lnTo>
                    <a:lnTo>
                      <a:pt x="803" y="167"/>
                    </a:lnTo>
                    <a:lnTo>
                      <a:pt x="798" y="172"/>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19"/>
              <p:cNvSpPr>
                <a:spLocks/>
              </p:cNvSpPr>
              <p:nvPr/>
            </p:nvSpPr>
            <p:spPr bwMode="auto">
              <a:xfrm>
                <a:off x="4257768" y="3756256"/>
                <a:ext cx="41710" cy="41860"/>
              </a:xfrm>
              <a:custGeom>
                <a:avLst/>
                <a:gdLst>
                  <a:gd name="T0" fmla="*/ 16 w 19"/>
                  <a:gd name="T1" fmla="*/ 3 h 19"/>
                  <a:gd name="T2" fmla="*/ 16 w 19"/>
                  <a:gd name="T3" fmla="*/ 16 h 19"/>
                  <a:gd name="T4" fmla="*/ 4 w 19"/>
                  <a:gd name="T5" fmla="*/ 16 h 19"/>
                  <a:gd name="T6" fmla="*/ 4 w 19"/>
                  <a:gd name="T7" fmla="*/ 3 h 19"/>
                  <a:gd name="T8" fmla="*/ 16 w 19"/>
                  <a:gd name="T9" fmla="*/ 3 h 19"/>
                </a:gdLst>
                <a:ahLst/>
                <a:cxnLst>
                  <a:cxn ang="0">
                    <a:pos x="T0" y="T1"/>
                  </a:cxn>
                  <a:cxn ang="0">
                    <a:pos x="T2" y="T3"/>
                  </a:cxn>
                  <a:cxn ang="0">
                    <a:pos x="T4" y="T5"/>
                  </a:cxn>
                  <a:cxn ang="0">
                    <a:pos x="T6" y="T7"/>
                  </a:cxn>
                  <a:cxn ang="0">
                    <a:pos x="T8" y="T9"/>
                  </a:cxn>
                </a:cxnLst>
                <a:rect l="0" t="0" r="r" b="b"/>
                <a:pathLst>
                  <a:path w="19" h="19">
                    <a:moveTo>
                      <a:pt x="16" y="3"/>
                    </a:moveTo>
                    <a:cubicBezTo>
                      <a:pt x="19" y="7"/>
                      <a:pt x="19" y="12"/>
                      <a:pt x="16" y="16"/>
                    </a:cubicBezTo>
                    <a:cubicBezTo>
                      <a:pt x="13" y="19"/>
                      <a:pt x="7" y="19"/>
                      <a:pt x="4" y="16"/>
                    </a:cubicBezTo>
                    <a:cubicBezTo>
                      <a:pt x="0" y="12"/>
                      <a:pt x="0" y="7"/>
                      <a:pt x="4" y="3"/>
                    </a:cubicBezTo>
                    <a:cubicBezTo>
                      <a:pt x="7" y="0"/>
                      <a:pt x="13" y="0"/>
                      <a:pt x="16"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0" name="文本框 90"/>
            <p:cNvSpPr txBox="1"/>
            <p:nvPr/>
          </p:nvSpPr>
          <p:spPr>
            <a:xfrm>
              <a:off x="4771590" y="4408171"/>
              <a:ext cx="1568554" cy="663536"/>
            </a:xfrm>
            <a:prstGeom prst="rect">
              <a:avLst/>
            </a:prstGeom>
            <a:noFill/>
          </p:spPr>
          <p:txBody>
            <a:bodyPr wrap="none" rtlCol="0">
              <a:spAutoFit/>
            </a:bodyPr>
            <a:lstStyle/>
            <a:p>
              <a:pPr>
                <a:lnSpc>
                  <a:spcPct val="130000"/>
                </a:lnSpc>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保持</a:t>
              </a:r>
              <a:r>
                <a:rPr lang="zh-CN" altLang="en-US" sz="16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第</a:t>
              </a:r>
              <a:r>
                <a:rPr lang="en-US" altLang="zh-CN" sz="20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1</a:t>
              </a:r>
              <a:r>
                <a:rPr lang="zh-CN" altLang="en-US" sz="16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名</a:t>
              </a:r>
              <a:endParaRPr lang="zh-CN" altLang="en-US" sz="1600" b="1" dirty="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91" name="组合 90"/>
            <p:cNvGrpSpPr/>
            <p:nvPr/>
          </p:nvGrpSpPr>
          <p:grpSpPr>
            <a:xfrm rot="10800000" flipH="1">
              <a:off x="7859335" y="5140354"/>
              <a:ext cx="1095215" cy="243314"/>
              <a:chOff x="3204263" y="3554802"/>
              <a:chExt cx="1095215" cy="243314"/>
            </a:xfrm>
          </p:grpSpPr>
          <p:sp>
            <p:nvSpPr>
              <p:cNvPr id="92" name="Freeform 18"/>
              <p:cNvSpPr>
                <a:spLocks/>
              </p:cNvSpPr>
              <p:nvPr/>
            </p:nvSpPr>
            <p:spPr bwMode="auto">
              <a:xfrm>
                <a:off x="3204263" y="3554802"/>
                <a:ext cx="1080413" cy="225000"/>
              </a:xfrm>
              <a:custGeom>
                <a:avLst/>
                <a:gdLst>
                  <a:gd name="T0" fmla="*/ 798 w 803"/>
                  <a:gd name="T1" fmla="*/ 172 h 172"/>
                  <a:gd name="T2" fmla="*/ 595 w 803"/>
                  <a:gd name="T3" fmla="*/ 7 h 172"/>
                  <a:gd name="T4" fmla="*/ 0 w 803"/>
                  <a:gd name="T5" fmla="*/ 7 h 172"/>
                  <a:gd name="T6" fmla="*/ 0 w 803"/>
                  <a:gd name="T7" fmla="*/ 0 h 172"/>
                  <a:gd name="T8" fmla="*/ 598 w 803"/>
                  <a:gd name="T9" fmla="*/ 0 h 172"/>
                  <a:gd name="T10" fmla="*/ 803 w 803"/>
                  <a:gd name="T11" fmla="*/ 167 h 172"/>
                  <a:gd name="T12" fmla="*/ 798 w 80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803" h="172">
                    <a:moveTo>
                      <a:pt x="798" y="172"/>
                    </a:moveTo>
                    <a:lnTo>
                      <a:pt x="595" y="7"/>
                    </a:lnTo>
                    <a:lnTo>
                      <a:pt x="0" y="7"/>
                    </a:lnTo>
                    <a:lnTo>
                      <a:pt x="0" y="0"/>
                    </a:lnTo>
                    <a:lnTo>
                      <a:pt x="598" y="0"/>
                    </a:lnTo>
                    <a:lnTo>
                      <a:pt x="803" y="167"/>
                    </a:lnTo>
                    <a:lnTo>
                      <a:pt x="798" y="172"/>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9"/>
              <p:cNvSpPr>
                <a:spLocks/>
              </p:cNvSpPr>
              <p:nvPr/>
            </p:nvSpPr>
            <p:spPr bwMode="auto">
              <a:xfrm>
                <a:off x="4257768" y="3756256"/>
                <a:ext cx="41710" cy="41860"/>
              </a:xfrm>
              <a:custGeom>
                <a:avLst/>
                <a:gdLst>
                  <a:gd name="T0" fmla="*/ 16 w 19"/>
                  <a:gd name="T1" fmla="*/ 3 h 19"/>
                  <a:gd name="T2" fmla="*/ 16 w 19"/>
                  <a:gd name="T3" fmla="*/ 16 h 19"/>
                  <a:gd name="T4" fmla="*/ 4 w 19"/>
                  <a:gd name="T5" fmla="*/ 16 h 19"/>
                  <a:gd name="T6" fmla="*/ 4 w 19"/>
                  <a:gd name="T7" fmla="*/ 3 h 19"/>
                  <a:gd name="T8" fmla="*/ 16 w 19"/>
                  <a:gd name="T9" fmla="*/ 3 h 19"/>
                </a:gdLst>
                <a:ahLst/>
                <a:cxnLst>
                  <a:cxn ang="0">
                    <a:pos x="T0" y="T1"/>
                  </a:cxn>
                  <a:cxn ang="0">
                    <a:pos x="T2" y="T3"/>
                  </a:cxn>
                  <a:cxn ang="0">
                    <a:pos x="T4" y="T5"/>
                  </a:cxn>
                  <a:cxn ang="0">
                    <a:pos x="T6" y="T7"/>
                  </a:cxn>
                  <a:cxn ang="0">
                    <a:pos x="T8" y="T9"/>
                  </a:cxn>
                </a:cxnLst>
                <a:rect l="0" t="0" r="r" b="b"/>
                <a:pathLst>
                  <a:path w="19" h="19">
                    <a:moveTo>
                      <a:pt x="16" y="3"/>
                    </a:moveTo>
                    <a:cubicBezTo>
                      <a:pt x="19" y="7"/>
                      <a:pt x="19" y="12"/>
                      <a:pt x="16" y="16"/>
                    </a:cubicBezTo>
                    <a:cubicBezTo>
                      <a:pt x="13" y="19"/>
                      <a:pt x="7" y="19"/>
                      <a:pt x="4" y="16"/>
                    </a:cubicBezTo>
                    <a:cubicBezTo>
                      <a:pt x="0" y="12"/>
                      <a:pt x="0" y="7"/>
                      <a:pt x="4" y="3"/>
                    </a:cubicBezTo>
                    <a:cubicBezTo>
                      <a:pt x="7" y="0"/>
                      <a:pt x="13" y="0"/>
                      <a:pt x="16"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4" name="文本框 90"/>
            <p:cNvSpPr txBox="1"/>
            <p:nvPr/>
          </p:nvSpPr>
          <p:spPr>
            <a:xfrm>
              <a:off x="6988364" y="4761790"/>
              <a:ext cx="1568554" cy="663536"/>
            </a:xfrm>
            <a:prstGeom prst="rect">
              <a:avLst/>
            </a:prstGeom>
            <a:noFill/>
          </p:spPr>
          <p:txBody>
            <a:bodyPr wrap="none" rtlCol="0">
              <a:spAutoFit/>
            </a:bodyPr>
            <a:lstStyle/>
            <a:p>
              <a:pP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保持</a:t>
              </a:r>
              <a:r>
                <a:rPr lang="zh-CN" altLang="en-US" sz="16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第</a:t>
              </a:r>
              <a:r>
                <a:rPr lang="en-US" altLang="zh-CN" sz="20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1</a:t>
              </a:r>
              <a:r>
                <a:rPr lang="zh-CN" altLang="en-US" sz="1600" b="1" dirty="0" smtClean="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rPr>
                <a:t>名</a:t>
              </a:r>
              <a:endParaRPr lang="zh-CN" altLang="en-US" sz="1600" b="1" dirty="0">
                <a:solidFill>
                  <a:srgbClr val="C55A1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97" name="Freeform 171"/>
            <p:cNvSpPr>
              <a:spLocks/>
            </p:cNvSpPr>
            <p:nvPr/>
          </p:nvSpPr>
          <p:spPr bwMode="auto">
            <a:xfrm>
              <a:off x="6278861" y="3062876"/>
              <a:ext cx="1212694" cy="1306338"/>
            </a:xfrm>
            <a:custGeom>
              <a:avLst/>
              <a:gdLst>
                <a:gd name="T0" fmla="*/ 224 w 272"/>
                <a:gd name="T1" fmla="*/ 224 h 312"/>
                <a:gd name="T2" fmla="*/ 224 w 272"/>
                <a:gd name="T3" fmla="*/ 49 h 312"/>
                <a:gd name="T4" fmla="*/ 48 w 272"/>
                <a:gd name="T5" fmla="*/ 49 h 312"/>
                <a:gd name="T6" fmla="*/ 48 w 272"/>
                <a:gd name="T7" fmla="*/ 224 h 312"/>
                <a:gd name="T8" fmla="*/ 136 w 272"/>
                <a:gd name="T9" fmla="*/ 312 h 312"/>
                <a:gd name="T10" fmla="*/ 224 w 272"/>
                <a:gd name="T11" fmla="*/ 224 h 312"/>
              </a:gdLst>
              <a:ahLst/>
              <a:cxnLst>
                <a:cxn ang="0">
                  <a:pos x="T0" y="T1"/>
                </a:cxn>
                <a:cxn ang="0">
                  <a:pos x="T2" y="T3"/>
                </a:cxn>
                <a:cxn ang="0">
                  <a:pos x="T4" y="T5"/>
                </a:cxn>
                <a:cxn ang="0">
                  <a:pos x="T6" y="T7"/>
                </a:cxn>
                <a:cxn ang="0">
                  <a:pos x="T8" y="T9"/>
                </a:cxn>
                <a:cxn ang="0">
                  <a:pos x="T10" y="T11"/>
                </a:cxn>
              </a:cxnLst>
              <a:rect l="0" t="0" r="r" b="b"/>
              <a:pathLst>
                <a:path w="272" h="312">
                  <a:moveTo>
                    <a:pt x="224" y="224"/>
                  </a:moveTo>
                  <a:cubicBezTo>
                    <a:pt x="272" y="176"/>
                    <a:pt x="272" y="97"/>
                    <a:pt x="224" y="49"/>
                  </a:cubicBezTo>
                  <a:cubicBezTo>
                    <a:pt x="175" y="0"/>
                    <a:pt x="97" y="0"/>
                    <a:pt x="48" y="49"/>
                  </a:cubicBezTo>
                  <a:cubicBezTo>
                    <a:pt x="0" y="97"/>
                    <a:pt x="0" y="176"/>
                    <a:pt x="48" y="224"/>
                  </a:cubicBezTo>
                  <a:cubicBezTo>
                    <a:pt x="136" y="312"/>
                    <a:pt x="136" y="312"/>
                    <a:pt x="136" y="312"/>
                  </a:cubicBezTo>
                  <a:lnTo>
                    <a:pt x="224" y="224"/>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98" name="文本框 97"/>
            <p:cNvSpPr txBox="1"/>
            <p:nvPr/>
          </p:nvSpPr>
          <p:spPr>
            <a:xfrm>
              <a:off x="6098691" y="3137767"/>
              <a:ext cx="1600756" cy="870891"/>
            </a:xfrm>
            <a:prstGeom prst="rect">
              <a:avLst/>
            </a:prstGeom>
            <a:noFill/>
          </p:spPr>
          <p:txBody>
            <a:bodyPr wrap="square" rtlCol="0">
              <a:spAutoFit/>
            </a:bodyPr>
            <a:lstStyle/>
            <a:p>
              <a:pPr algn="ctr"/>
              <a:r>
                <a:rPr kumimoji="1" lang="zh-CN" altLang="en-US" sz="1600" b="1" dirty="0">
                  <a:solidFill>
                    <a:schemeClr val="bg1"/>
                  </a:solidFill>
                  <a:latin typeface="Microsoft YaHei" charset="-122"/>
                  <a:ea typeface="Microsoft YaHei" charset="-122"/>
                  <a:cs typeface="Microsoft YaHei" charset="-122"/>
                </a:rPr>
                <a:t>降低</a:t>
              </a:r>
              <a:r>
                <a:rPr kumimoji="1" lang="en-US" altLang="zh-CN" sz="2000" b="1" dirty="0">
                  <a:solidFill>
                    <a:schemeClr val="bg1"/>
                  </a:solidFill>
                  <a:latin typeface="Microsoft YaHei" charset="-122"/>
                  <a:ea typeface="Microsoft YaHei" charset="-122"/>
                  <a:cs typeface="Microsoft YaHei" charset="-122"/>
                </a:rPr>
                <a:t>20000</a:t>
              </a:r>
              <a:endParaRPr kumimoji="1" lang="zh-CN" altLang="en-US" b="1" dirty="0">
                <a:solidFill>
                  <a:schemeClr val="bg1"/>
                </a:solidFill>
                <a:latin typeface="Microsoft YaHei" charset="-122"/>
                <a:ea typeface="Microsoft YaHei" charset="-122"/>
                <a:cs typeface="Microsoft YaHei" charset="-122"/>
              </a:endParaRPr>
            </a:p>
          </p:txBody>
        </p:sp>
        <p:sp>
          <p:nvSpPr>
            <p:cNvPr id="99" name="Freeform 171"/>
            <p:cNvSpPr>
              <a:spLocks/>
            </p:cNvSpPr>
            <p:nvPr/>
          </p:nvSpPr>
          <p:spPr bwMode="auto">
            <a:xfrm>
              <a:off x="8502537" y="3452485"/>
              <a:ext cx="1163551" cy="1306338"/>
            </a:xfrm>
            <a:custGeom>
              <a:avLst/>
              <a:gdLst>
                <a:gd name="T0" fmla="*/ 224 w 272"/>
                <a:gd name="T1" fmla="*/ 224 h 312"/>
                <a:gd name="T2" fmla="*/ 224 w 272"/>
                <a:gd name="T3" fmla="*/ 49 h 312"/>
                <a:gd name="T4" fmla="*/ 48 w 272"/>
                <a:gd name="T5" fmla="*/ 49 h 312"/>
                <a:gd name="T6" fmla="*/ 48 w 272"/>
                <a:gd name="T7" fmla="*/ 224 h 312"/>
                <a:gd name="T8" fmla="*/ 136 w 272"/>
                <a:gd name="T9" fmla="*/ 312 h 312"/>
                <a:gd name="T10" fmla="*/ 224 w 272"/>
                <a:gd name="T11" fmla="*/ 224 h 312"/>
              </a:gdLst>
              <a:ahLst/>
              <a:cxnLst>
                <a:cxn ang="0">
                  <a:pos x="T0" y="T1"/>
                </a:cxn>
                <a:cxn ang="0">
                  <a:pos x="T2" y="T3"/>
                </a:cxn>
                <a:cxn ang="0">
                  <a:pos x="T4" y="T5"/>
                </a:cxn>
                <a:cxn ang="0">
                  <a:pos x="T6" y="T7"/>
                </a:cxn>
                <a:cxn ang="0">
                  <a:pos x="T8" y="T9"/>
                </a:cxn>
                <a:cxn ang="0">
                  <a:pos x="T10" y="T11"/>
                </a:cxn>
              </a:cxnLst>
              <a:rect l="0" t="0" r="r" b="b"/>
              <a:pathLst>
                <a:path w="272" h="312">
                  <a:moveTo>
                    <a:pt x="224" y="224"/>
                  </a:moveTo>
                  <a:cubicBezTo>
                    <a:pt x="272" y="176"/>
                    <a:pt x="272" y="97"/>
                    <a:pt x="224" y="49"/>
                  </a:cubicBezTo>
                  <a:cubicBezTo>
                    <a:pt x="175" y="0"/>
                    <a:pt x="97" y="0"/>
                    <a:pt x="48" y="49"/>
                  </a:cubicBezTo>
                  <a:cubicBezTo>
                    <a:pt x="0" y="97"/>
                    <a:pt x="0" y="176"/>
                    <a:pt x="48" y="224"/>
                  </a:cubicBezTo>
                  <a:cubicBezTo>
                    <a:pt x="136" y="312"/>
                    <a:pt x="136" y="312"/>
                    <a:pt x="136" y="312"/>
                  </a:cubicBezTo>
                  <a:lnTo>
                    <a:pt x="224" y="224"/>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0" name="文本框 99"/>
            <p:cNvSpPr txBox="1"/>
            <p:nvPr/>
          </p:nvSpPr>
          <p:spPr>
            <a:xfrm>
              <a:off x="8469550" y="3565796"/>
              <a:ext cx="1272755" cy="870891"/>
            </a:xfrm>
            <a:prstGeom prst="rect">
              <a:avLst/>
            </a:prstGeom>
            <a:noFill/>
          </p:spPr>
          <p:txBody>
            <a:bodyPr wrap="square" rtlCol="0">
              <a:spAutoFit/>
            </a:bodyPr>
            <a:lstStyle/>
            <a:p>
              <a:pPr algn="ctr"/>
              <a:r>
                <a:rPr kumimoji="1" lang="zh-CN" altLang="en-US" sz="1600" b="1" dirty="0">
                  <a:solidFill>
                    <a:schemeClr val="bg1"/>
                  </a:solidFill>
                  <a:latin typeface="Microsoft YaHei" charset="-122"/>
                  <a:ea typeface="Microsoft YaHei" charset="-122"/>
                  <a:cs typeface="Microsoft YaHei" charset="-122"/>
                </a:rPr>
                <a:t>降低</a:t>
              </a:r>
              <a:r>
                <a:rPr kumimoji="1" lang="en-US" altLang="zh-CN" sz="2000" b="1" dirty="0">
                  <a:solidFill>
                    <a:schemeClr val="bg1"/>
                  </a:solidFill>
                  <a:latin typeface="Microsoft YaHei" charset="-122"/>
                  <a:ea typeface="Microsoft YaHei" charset="-122"/>
                  <a:cs typeface="Microsoft YaHei" charset="-122"/>
                </a:rPr>
                <a:t>5000</a:t>
              </a:r>
              <a:endParaRPr kumimoji="1" lang="zh-CN" altLang="en-US" b="1" dirty="0">
                <a:solidFill>
                  <a:schemeClr val="bg1"/>
                </a:solidFill>
                <a:latin typeface="Microsoft YaHei" charset="-122"/>
                <a:ea typeface="Microsoft YaHei" charset="-122"/>
                <a:cs typeface="Microsoft YaHei" charset="-122"/>
              </a:endParaRPr>
            </a:p>
          </p:txBody>
        </p:sp>
      </p:grpSp>
      <p:sp>
        <p:nvSpPr>
          <p:cNvPr id="106" name="Freeform 56"/>
          <p:cNvSpPr>
            <a:spLocks/>
          </p:cNvSpPr>
          <p:nvPr/>
        </p:nvSpPr>
        <p:spPr bwMode="auto">
          <a:xfrm>
            <a:off x="9338615" y="2220577"/>
            <a:ext cx="2033547" cy="48074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文本框 106"/>
          <p:cNvSpPr txBox="1"/>
          <p:nvPr/>
        </p:nvSpPr>
        <p:spPr>
          <a:xfrm>
            <a:off x="9338710" y="2302068"/>
            <a:ext cx="2034788" cy="338554"/>
          </a:xfrm>
          <a:prstGeom prst="rect">
            <a:avLst/>
          </a:prstGeom>
          <a:noFill/>
        </p:spPr>
        <p:txBody>
          <a:bodyPr wrap="square" rtlCol="0">
            <a:spAutoFit/>
          </a:bodyPr>
          <a:lstStyle/>
          <a:p>
            <a:pPr algn="ctr"/>
            <a:r>
              <a:rPr lang="zh-CN" altLang="en-US" sz="1600" b="1" dirty="0" smtClean="0">
                <a:solidFill>
                  <a:schemeClr val="bg1"/>
                </a:solidFill>
                <a:latin typeface="Microsoft YaHei" charset="-122"/>
                <a:ea typeface="Microsoft YaHei" charset="-122"/>
                <a:cs typeface="Microsoft YaHei" charset="-122"/>
              </a:rPr>
              <a:t>自动学习规律</a:t>
            </a:r>
            <a:endParaRPr lang="zh-CN" altLang="en-US" sz="1600" dirty="0">
              <a:solidFill>
                <a:schemeClr val="bg1"/>
              </a:solidFill>
              <a:latin typeface="Microsoft YaHei" charset="-122"/>
              <a:ea typeface="Microsoft YaHei" charset="-122"/>
              <a:cs typeface="Microsoft YaHei" charset="-122"/>
            </a:endParaRPr>
          </a:p>
        </p:txBody>
      </p:sp>
      <p:sp>
        <p:nvSpPr>
          <p:cNvPr id="108" name="Freeform 56"/>
          <p:cNvSpPr>
            <a:spLocks/>
          </p:cNvSpPr>
          <p:nvPr/>
        </p:nvSpPr>
        <p:spPr bwMode="auto">
          <a:xfrm>
            <a:off x="8969399" y="3041624"/>
            <a:ext cx="2033547" cy="48074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文本框 108"/>
          <p:cNvSpPr txBox="1"/>
          <p:nvPr/>
        </p:nvSpPr>
        <p:spPr>
          <a:xfrm>
            <a:off x="8969494" y="3123115"/>
            <a:ext cx="2034788" cy="338554"/>
          </a:xfrm>
          <a:prstGeom prst="rect">
            <a:avLst/>
          </a:prstGeom>
          <a:noFill/>
        </p:spPr>
        <p:txBody>
          <a:bodyPr wrap="square" rtlCol="0">
            <a:spAutoFit/>
          </a:bodyPr>
          <a:lstStyle/>
          <a:p>
            <a:pPr algn="ctr"/>
            <a:r>
              <a:rPr lang="zh-CN" altLang="en-US" sz="1600" b="1" dirty="0" smtClean="0">
                <a:solidFill>
                  <a:schemeClr val="bg1"/>
                </a:solidFill>
                <a:latin typeface="Microsoft YaHei" charset="-122"/>
                <a:ea typeface="Microsoft YaHei" charset="-122"/>
                <a:cs typeface="Microsoft YaHei" charset="-122"/>
              </a:rPr>
              <a:t>无人工规则</a:t>
            </a:r>
            <a:endParaRPr lang="zh-CN" altLang="en-US" sz="1600" dirty="0">
              <a:solidFill>
                <a:schemeClr val="bg1"/>
              </a:solidFill>
              <a:latin typeface="Microsoft YaHei" charset="-122"/>
              <a:ea typeface="Microsoft YaHei" charset="-122"/>
              <a:cs typeface="Microsoft YaHei" charset="-122"/>
            </a:endParaRPr>
          </a:p>
        </p:txBody>
      </p:sp>
      <p:sp>
        <p:nvSpPr>
          <p:cNvPr id="110" name="Freeform 56"/>
          <p:cNvSpPr>
            <a:spLocks/>
          </p:cNvSpPr>
          <p:nvPr/>
        </p:nvSpPr>
        <p:spPr bwMode="auto">
          <a:xfrm>
            <a:off x="9446010" y="3913402"/>
            <a:ext cx="2033547" cy="48074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文本框 110"/>
          <p:cNvSpPr txBox="1"/>
          <p:nvPr/>
        </p:nvSpPr>
        <p:spPr>
          <a:xfrm>
            <a:off x="9446105" y="3994893"/>
            <a:ext cx="2034788" cy="338554"/>
          </a:xfrm>
          <a:prstGeom prst="rect">
            <a:avLst/>
          </a:prstGeom>
          <a:noFill/>
        </p:spPr>
        <p:txBody>
          <a:bodyPr wrap="square" rtlCol="0">
            <a:spAutoFit/>
          </a:bodyPr>
          <a:lstStyle/>
          <a:p>
            <a:pPr algn="ctr"/>
            <a:r>
              <a:rPr lang="zh-CN" altLang="en-US" sz="1600" b="1" dirty="0">
                <a:solidFill>
                  <a:schemeClr val="bg1"/>
                </a:solidFill>
                <a:latin typeface="Microsoft YaHei" charset="-122"/>
                <a:ea typeface="Microsoft YaHei" charset="-122"/>
                <a:cs typeface="Microsoft YaHei" charset="-122"/>
              </a:rPr>
              <a:t>可扩展性</a:t>
            </a:r>
            <a:r>
              <a:rPr lang="zh-CN" altLang="en-US" sz="1600" b="1" dirty="0" smtClean="0">
                <a:solidFill>
                  <a:schemeClr val="bg1"/>
                </a:solidFill>
                <a:latin typeface="Microsoft YaHei" charset="-122"/>
                <a:ea typeface="Microsoft YaHei" charset="-122"/>
                <a:cs typeface="Microsoft YaHei" charset="-122"/>
              </a:rPr>
              <a:t>强</a:t>
            </a:r>
            <a:endParaRPr lang="zh-CN" altLang="en-US" sz="1600" dirty="0">
              <a:solidFill>
                <a:schemeClr val="bg1"/>
              </a:solidFill>
              <a:latin typeface="Microsoft YaHei" charset="-122"/>
              <a:ea typeface="Microsoft YaHei" charset="-122"/>
              <a:cs typeface="Microsoft YaHei" charset="-122"/>
            </a:endParaRPr>
          </a:p>
        </p:txBody>
      </p:sp>
      <p:sp>
        <p:nvSpPr>
          <p:cNvPr id="112" name="Freeform 56"/>
          <p:cNvSpPr>
            <a:spLocks/>
          </p:cNvSpPr>
          <p:nvPr/>
        </p:nvSpPr>
        <p:spPr bwMode="auto">
          <a:xfrm>
            <a:off x="8906178" y="4731140"/>
            <a:ext cx="2033547" cy="480743"/>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文本框 112"/>
          <p:cNvSpPr txBox="1"/>
          <p:nvPr/>
        </p:nvSpPr>
        <p:spPr>
          <a:xfrm>
            <a:off x="8906273" y="4812631"/>
            <a:ext cx="2034788" cy="338554"/>
          </a:xfrm>
          <a:prstGeom prst="rect">
            <a:avLst/>
          </a:prstGeom>
          <a:noFill/>
        </p:spPr>
        <p:txBody>
          <a:bodyPr wrap="square" rtlCol="0">
            <a:spAutoFit/>
          </a:bodyPr>
          <a:lstStyle/>
          <a:p>
            <a:pPr algn="ctr"/>
            <a:r>
              <a:rPr lang="zh-CN" altLang="en-US" sz="1600" b="1" dirty="0">
                <a:solidFill>
                  <a:schemeClr val="bg1"/>
                </a:solidFill>
                <a:latin typeface="Microsoft YaHei" charset="-122"/>
                <a:ea typeface="Microsoft YaHei" charset="-122"/>
                <a:cs typeface="Microsoft YaHei" charset="-122"/>
              </a:rPr>
              <a:t>维护成本低</a:t>
            </a:r>
            <a:endParaRPr lang="zh-CN" altLang="en-US" sz="1600" dirty="0">
              <a:solidFill>
                <a:schemeClr val="bg1"/>
              </a:solidFill>
              <a:latin typeface="Microsoft YaHei" charset="-122"/>
              <a:ea typeface="Microsoft YaHei" charset="-122"/>
              <a:cs typeface="Microsoft YaHei" charset="-122"/>
            </a:endParaRPr>
          </a:p>
        </p:txBody>
      </p:sp>
      <p:cxnSp>
        <p:nvCxnSpPr>
          <p:cNvPr id="24" name="连接符: 曲线 23"/>
          <p:cNvCxnSpPr>
            <a:stCxn id="107" idx="2"/>
            <a:endCxn id="109" idx="0"/>
          </p:cNvCxnSpPr>
          <p:nvPr/>
        </p:nvCxnSpPr>
        <p:spPr>
          <a:xfrm rot="5400000">
            <a:off x="9930250" y="2697260"/>
            <a:ext cx="482493" cy="369216"/>
          </a:xfrm>
          <a:prstGeom prst="curvedConnector3">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连接符: 曲线 113"/>
          <p:cNvCxnSpPr>
            <a:stCxn id="109" idx="2"/>
            <a:endCxn id="111" idx="0"/>
          </p:cNvCxnSpPr>
          <p:nvPr/>
        </p:nvCxnSpPr>
        <p:spPr>
          <a:xfrm rot="16200000" flipH="1">
            <a:off x="9958581" y="3489975"/>
            <a:ext cx="533224" cy="476611"/>
          </a:xfrm>
          <a:prstGeom prst="curvedConnector3">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连接符: 曲线 114"/>
          <p:cNvCxnSpPr>
            <a:stCxn id="111" idx="2"/>
            <a:endCxn id="113" idx="0"/>
          </p:cNvCxnSpPr>
          <p:nvPr/>
        </p:nvCxnSpPr>
        <p:spPr>
          <a:xfrm rot="5400000">
            <a:off x="9953991" y="4303123"/>
            <a:ext cx="479184" cy="539832"/>
          </a:xfrm>
          <a:prstGeom prst="curvedConnector3">
            <a:avLst>
              <a:gd name="adj1"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41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a:solidFill>
                  <a:schemeClr val="tx2"/>
                </a:solidFill>
                <a:latin typeface="微软雅黑" panose="020B0503020204020204" pitchFamily="34" charset="-122"/>
                <a:ea typeface="微软雅黑" panose="020B0503020204020204" pitchFamily="34" charset="-122"/>
              </a:rPr>
              <a:t>展望</a:t>
            </a: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3</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sp>
        <p:nvSpPr>
          <p:cNvPr id="9" name="Freeform 56"/>
          <p:cNvSpPr>
            <a:spLocks/>
          </p:cNvSpPr>
          <p:nvPr/>
        </p:nvSpPr>
        <p:spPr bwMode="auto">
          <a:xfrm>
            <a:off x="1104583" y="1641241"/>
            <a:ext cx="4673917" cy="49235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文本框 9"/>
          <p:cNvSpPr txBox="1"/>
          <p:nvPr/>
        </p:nvSpPr>
        <p:spPr>
          <a:xfrm>
            <a:off x="1104583" y="1656587"/>
            <a:ext cx="4676769" cy="461665"/>
          </a:xfrm>
          <a:prstGeom prst="rect">
            <a:avLst/>
          </a:prstGeom>
          <a:noFill/>
        </p:spPr>
        <p:txBody>
          <a:bodyPr wrap="square" rtlCol="0">
            <a:spAutoFit/>
          </a:bodyPr>
          <a:lstStyle/>
          <a:p>
            <a:pPr algn="ctr"/>
            <a:r>
              <a:rPr lang="zh-CN" altLang="en-US" sz="2400" b="1" dirty="0">
                <a:solidFill>
                  <a:schemeClr val="bg1"/>
                </a:solidFill>
                <a:latin typeface="Microsoft YaHei" charset="-122"/>
                <a:ea typeface="Microsoft YaHei" charset="-122"/>
                <a:cs typeface="Microsoft YaHei" charset="-122"/>
              </a:rPr>
              <a:t>算法提升</a:t>
            </a:r>
          </a:p>
        </p:txBody>
      </p:sp>
      <p:sp>
        <p:nvSpPr>
          <p:cNvPr id="11" name="Freeform 56"/>
          <p:cNvSpPr>
            <a:spLocks/>
          </p:cNvSpPr>
          <p:nvPr/>
        </p:nvSpPr>
        <p:spPr bwMode="auto">
          <a:xfrm flipH="1">
            <a:off x="6565583" y="1641241"/>
            <a:ext cx="4673917" cy="49235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文本框 12"/>
          <p:cNvSpPr txBox="1"/>
          <p:nvPr/>
        </p:nvSpPr>
        <p:spPr>
          <a:xfrm>
            <a:off x="6565583" y="1656587"/>
            <a:ext cx="4676769" cy="461665"/>
          </a:xfrm>
          <a:prstGeom prst="rect">
            <a:avLst/>
          </a:prstGeom>
          <a:noFill/>
        </p:spPr>
        <p:txBody>
          <a:bodyPr wrap="square" rtlCol="0">
            <a:spAutoFit/>
          </a:bodyPr>
          <a:lstStyle/>
          <a:p>
            <a:pPr algn="ctr"/>
            <a:r>
              <a:rPr lang="zh-CN" altLang="en-US" sz="2400" b="1" dirty="0">
                <a:solidFill>
                  <a:schemeClr val="bg1"/>
                </a:solidFill>
                <a:latin typeface="Microsoft YaHei" charset="-122"/>
                <a:ea typeface="Microsoft YaHei" charset="-122"/>
                <a:cs typeface="Microsoft YaHei" charset="-122"/>
              </a:rPr>
              <a:t>应用拓展</a:t>
            </a:r>
          </a:p>
        </p:txBody>
      </p:sp>
      <p:sp>
        <p:nvSpPr>
          <p:cNvPr id="14" name="文本框 92"/>
          <p:cNvSpPr txBox="1"/>
          <p:nvPr/>
        </p:nvSpPr>
        <p:spPr>
          <a:xfrm>
            <a:off x="1427163" y="2494614"/>
            <a:ext cx="4031630" cy="1452705"/>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坐标信息</a:t>
            </a:r>
            <a:endParaRPr lang="en-US" altLang="zh-CN"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精确的登机口坐标</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更全的无线</a:t>
            </a:r>
            <a:r>
              <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AP</a:t>
            </a: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坐标</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更多建筑物坐标，如</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店铺等</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 name="文本框 92"/>
          <p:cNvSpPr txBox="1"/>
          <p:nvPr/>
        </p:nvSpPr>
        <p:spPr>
          <a:xfrm>
            <a:off x="6886726" y="2494614"/>
            <a:ext cx="4031630" cy="1132618"/>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网络服务提升</a:t>
            </a:r>
            <a:endParaRPr lang="en-US" altLang="zh-CN"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动态预调整网络资源</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如无线信号</a:t>
            </a:r>
            <a:r>
              <a:rPr lang="zh-CN" altLang="en-US" sz="160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强度</a:t>
            </a:r>
            <a:r>
              <a:rPr lang="zh-CN" altLang="en-US" sz="160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、调节带</a:t>
            </a: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宽等</a:t>
            </a:r>
            <a:endParaRPr lang="zh-CN" altLang="en-US" sz="1600" dirty="0">
              <a:solidFill>
                <a:schemeClr val="tx2"/>
              </a:solidFill>
              <a:latin typeface="Microsoft YaHei Light" charset="-122"/>
              <a:ea typeface="Microsoft YaHei Light" charset="-122"/>
              <a:cs typeface="Microsoft YaHei Light" charset="-122"/>
            </a:endParaRPr>
          </a:p>
        </p:txBody>
      </p:sp>
      <p:sp>
        <p:nvSpPr>
          <p:cNvPr id="16" name="文本框 92"/>
          <p:cNvSpPr txBox="1"/>
          <p:nvPr/>
        </p:nvSpPr>
        <p:spPr>
          <a:xfrm>
            <a:off x="6886726" y="3947319"/>
            <a:ext cx="4031630" cy="1132618"/>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机场服务提升</a:t>
            </a:r>
            <a:endParaRPr lang="en-US" altLang="zh-CN"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提前调配人力、物力</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指导机场航班排班</a:t>
            </a:r>
            <a:endParaRPr lang="zh-CN" altLang="en-US" sz="1600" dirty="0">
              <a:solidFill>
                <a:schemeClr val="tx2"/>
              </a:solidFill>
              <a:latin typeface="Microsoft YaHei Light" charset="-122"/>
              <a:ea typeface="Microsoft YaHei Light" charset="-122"/>
              <a:cs typeface="Microsoft YaHei Light" charset="-122"/>
            </a:endParaRPr>
          </a:p>
        </p:txBody>
      </p:sp>
      <p:sp>
        <p:nvSpPr>
          <p:cNvPr id="17" name="Freeform 38"/>
          <p:cNvSpPr>
            <a:spLocks/>
          </p:cNvSpPr>
          <p:nvPr/>
        </p:nvSpPr>
        <p:spPr bwMode="auto">
          <a:xfrm>
            <a:off x="6142672" y="2260600"/>
            <a:ext cx="0" cy="3060000"/>
          </a:xfrm>
          <a:custGeom>
            <a:avLst/>
            <a:gdLst>
              <a:gd name="T0" fmla="*/ 37 w 37"/>
              <a:gd name="T1" fmla="*/ 1915 h 1915"/>
              <a:gd name="T2" fmla="*/ 0 w 37"/>
              <a:gd name="T3" fmla="*/ 1915 h 1915"/>
              <a:gd name="T4" fmla="*/ 0 w 37"/>
              <a:gd name="T5" fmla="*/ 0 h 1915"/>
              <a:gd name="T6" fmla="*/ 37 w 37"/>
              <a:gd name="T7" fmla="*/ 0 h 1915"/>
              <a:gd name="T8" fmla="*/ 37 w 37"/>
              <a:gd name="T9" fmla="*/ 1915 h 1915"/>
              <a:gd name="T10" fmla="*/ 37 w 37"/>
              <a:gd name="T11" fmla="*/ 1915 h 1915"/>
            </a:gdLst>
            <a:ahLst/>
            <a:cxnLst>
              <a:cxn ang="0">
                <a:pos x="T0" y="T1"/>
              </a:cxn>
              <a:cxn ang="0">
                <a:pos x="T2" y="T3"/>
              </a:cxn>
              <a:cxn ang="0">
                <a:pos x="T4" y="T5"/>
              </a:cxn>
              <a:cxn ang="0">
                <a:pos x="T6" y="T7"/>
              </a:cxn>
              <a:cxn ang="0">
                <a:pos x="T8" y="T9"/>
              </a:cxn>
              <a:cxn ang="0">
                <a:pos x="T10" y="T11"/>
              </a:cxn>
            </a:cxnLst>
            <a:rect l="0" t="0" r="r" b="b"/>
            <a:pathLst>
              <a:path w="37" h="1915">
                <a:moveTo>
                  <a:pt x="37" y="1915"/>
                </a:moveTo>
                <a:lnTo>
                  <a:pt x="0" y="1915"/>
                </a:lnTo>
                <a:lnTo>
                  <a:pt x="0" y="0"/>
                </a:lnTo>
                <a:lnTo>
                  <a:pt x="37" y="0"/>
                </a:lnTo>
                <a:lnTo>
                  <a:pt x="37" y="1915"/>
                </a:lnTo>
                <a:lnTo>
                  <a:pt x="37" y="1915"/>
                </a:lnTo>
                <a:close/>
              </a:path>
            </a:pathLst>
          </a:custGeom>
          <a:solidFill>
            <a:schemeClr val="tx2"/>
          </a:solidFill>
          <a:ln>
            <a:solidFill>
              <a:schemeClr val="tx2"/>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18" name="文本框 92"/>
          <p:cNvSpPr txBox="1"/>
          <p:nvPr/>
        </p:nvSpPr>
        <p:spPr>
          <a:xfrm>
            <a:off x="1427163" y="3947319"/>
            <a:ext cx="4031630" cy="1452705"/>
          </a:xfrm>
          <a:prstGeom prst="rect">
            <a:avLst/>
          </a:prstGeom>
          <a:noFill/>
        </p:spPr>
        <p:txBody>
          <a:bodyPr wrap="square" rtlCol="0">
            <a:spAutoFit/>
          </a:bodyPr>
          <a:lstStyle/>
          <a:p>
            <a:pPr marL="342900" indent="-342900">
              <a:lnSpc>
                <a:spcPct val="130000"/>
              </a:lnSpc>
              <a:buFont typeface="Wingdings" panose="05000000000000000000" pitchFamily="2" charset="2"/>
              <a:buChar char="u"/>
            </a:pPr>
            <a:r>
              <a:rPr lang="zh-CN" altLang="en-US"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航班信息</a:t>
            </a:r>
            <a:endParaRPr lang="en-US" altLang="zh-CN" sz="2000" b="1"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区分客机与货机</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给出共享航班信息</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marL="742950" lvl="1" indent="-285750">
              <a:lnSpc>
                <a:spcPct val="130000"/>
              </a:lnSpc>
              <a:buFont typeface="Wingdings" charset="2"/>
              <a:buChar char="p"/>
            </a:pP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航班的飞机信息，如客容量等</a:t>
            </a:r>
            <a:endParaRPr lang="en-US" altLang="zh-CN"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Tree>
    <p:extLst>
      <p:ext uri="{BB962C8B-B14F-4D97-AF65-F5344CB8AC3E}">
        <p14:creationId xmlns:p14="http://schemas.microsoft.com/office/powerpoint/2010/main" val="2086256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2"/>
          <p:cNvSpPr>
            <a:spLocks noGrp="1"/>
          </p:cNvSpPr>
          <p:nvPr>
            <p:ph type="subTitle" idx="1"/>
          </p:nvPr>
        </p:nvSpPr>
        <p:spPr>
          <a:xfrm>
            <a:off x="4112723" y="1340510"/>
            <a:ext cx="4493537" cy="651679"/>
          </a:xfrm>
        </p:spPr>
        <p:txBody>
          <a:bodyPr>
            <a:normAutofit/>
          </a:bodyPr>
          <a:lstStyle/>
          <a:p>
            <a:pPr algn="l">
              <a:lnSpc>
                <a:spcPct val="150000"/>
              </a:lnSpc>
            </a:pPr>
            <a:r>
              <a:rPr lang="zh-CN" altLang="en-US" dirty="0">
                <a:solidFill>
                  <a:schemeClr val="tx2"/>
                </a:solidFill>
                <a:latin typeface="微软雅黑" panose="020B0503020204020204" pitchFamily="34" charset="-122"/>
                <a:ea typeface="微软雅黑" panose="020B0503020204020204" pitchFamily="34" charset="-122"/>
              </a:rPr>
              <a:t>感谢白云机场</a:t>
            </a:r>
            <a:r>
              <a:rPr lang="zh-CN" altLang="en-US" dirty="0" smtClean="0">
                <a:solidFill>
                  <a:schemeClr val="tx2"/>
                </a:solidFill>
                <a:latin typeface="微软雅黑" panose="020B0503020204020204" pitchFamily="34" charset="-122"/>
                <a:ea typeface="微软雅黑" panose="020B0503020204020204" pitchFamily="34" charset="-122"/>
              </a:rPr>
              <a:t>提供宝贵的数据</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16" name="副标题 2"/>
          <p:cNvSpPr txBox="1">
            <a:spLocks/>
          </p:cNvSpPr>
          <p:nvPr/>
        </p:nvSpPr>
        <p:spPr>
          <a:xfrm>
            <a:off x="4112722" y="2108584"/>
            <a:ext cx="4493537" cy="6516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50000"/>
              </a:lnSpc>
            </a:pPr>
            <a:r>
              <a:rPr lang="zh-CN" altLang="en-US" dirty="0">
                <a:solidFill>
                  <a:schemeClr val="tx2"/>
                </a:solidFill>
                <a:latin typeface="微软雅黑" panose="020B0503020204020204" pitchFamily="34" charset="-122"/>
                <a:ea typeface="微软雅黑" panose="020B0503020204020204" pitchFamily="34" charset="-122"/>
              </a:rPr>
              <a:t>感谢阿里提供功能强大的平台</a:t>
            </a:r>
          </a:p>
        </p:txBody>
      </p:sp>
      <p:sp>
        <p:nvSpPr>
          <p:cNvPr id="17" name="矩形 16"/>
          <p:cNvSpPr/>
          <p:nvPr/>
        </p:nvSpPr>
        <p:spPr>
          <a:xfrm>
            <a:off x="4112722" y="2891241"/>
            <a:ext cx="4493537" cy="646331"/>
          </a:xfrm>
          <a:prstGeom prst="rect">
            <a:avLst/>
          </a:prstGeom>
        </p:spPr>
        <p:txBody>
          <a:bodyPr wrap="square">
            <a:spAutoFit/>
          </a:bodyPr>
          <a:lstStyle/>
          <a:p>
            <a:pPr lvl="0">
              <a:lnSpc>
                <a:spcPct val="150000"/>
              </a:lnSpc>
            </a:pPr>
            <a:r>
              <a:rPr lang="zh-CN" altLang="en-US" sz="2400" dirty="0">
                <a:solidFill>
                  <a:schemeClr val="tx2"/>
                </a:solidFill>
                <a:latin typeface="微软雅黑" panose="020B0503020204020204" pitchFamily="34" charset="-122"/>
                <a:ea typeface="微软雅黑" panose="020B0503020204020204" pitchFamily="34" charset="-122"/>
              </a:rPr>
              <a:t>感谢天池</a:t>
            </a:r>
            <a:r>
              <a:rPr lang="zh-CN" altLang="en-US" sz="2400">
                <a:solidFill>
                  <a:schemeClr val="tx2"/>
                </a:solidFill>
                <a:latin typeface="微软雅黑" panose="020B0503020204020204" pitchFamily="34" charset="-122"/>
                <a:ea typeface="微软雅黑" panose="020B0503020204020204" pitchFamily="34" charset="-122"/>
              </a:rPr>
              <a:t>团队</a:t>
            </a:r>
            <a:r>
              <a:rPr lang="zh-CN" altLang="en-US" sz="2400" smtClean="0">
                <a:solidFill>
                  <a:schemeClr val="tx2"/>
                </a:solidFill>
                <a:latin typeface="微软雅黑" panose="020B0503020204020204" pitchFamily="34" charset="-122"/>
                <a:ea typeface="微软雅黑" panose="020B0503020204020204" pitchFamily="34" charset="-122"/>
              </a:rPr>
              <a:t>辛勤的付出</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19" name="矩形 18"/>
          <p:cNvSpPr/>
          <p:nvPr/>
        </p:nvSpPr>
        <p:spPr>
          <a:xfrm>
            <a:off x="4112722" y="3660515"/>
            <a:ext cx="4493537" cy="646331"/>
          </a:xfrm>
          <a:prstGeom prst="rect">
            <a:avLst/>
          </a:prstGeom>
        </p:spPr>
        <p:txBody>
          <a:bodyPr wrap="square">
            <a:spAutoFit/>
          </a:bodyPr>
          <a:lstStyle/>
          <a:p>
            <a:pPr lvl="0">
              <a:lnSpc>
                <a:spcPct val="150000"/>
              </a:lnSpc>
            </a:pPr>
            <a:r>
              <a:rPr lang="zh-CN" altLang="en-US" sz="2400" dirty="0">
                <a:solidFill>
                  <a:schemeClr val="tx2"/>
                </a:solidFill>
                <a:latin typeface="微软雅黑" panose="020B0503020204020204" pitchFamily="34" charset="-122"/>
                <a:ea typeface="微软雅黑" panose="020B0503020204020204" pitchFamily="34" charset="-122"/>
              </a:rPr>
              <a:t>感谢比赛中共同成长的小伙伴</a:t>
            </a:r>
          </a:p>
        </p:txBody>
      </p:sp>
      <p:sp>
        <p:nvSpPr>
          <p:cNvPr id="21" name="矩形 20"/>
          <p:cNvSpPr/>
          <p:nvPr/>
        </p:nvSpPr>
        <p:spPr>
          <a:xfrm>
            <a:off x="4112721" y="4463749"/>
            <a:ext cx="4493538" cy="581057"/>
          </a:xfrm>
          <a:prstGeom prst="rect">
            <a:avLst/>
          </a:prstGeom>
        </p:spPr>
        <p:txBody>
          <a:bodyPr wrap="none">
            <a:spAutoFit/>
          </a:bodyPr>
          <a:lstStyle/>
          <a:p>
            <a:pPr lvl="0">
              <a:lnSpc>
                <a:spcPct val="150000"/>
              </a:lnSpc>
            </a:pPr>
            <a:r>
              <a:rPr lang="zh-CN" altLang="en-US" sz="2400" dirty="0">
                <a:solidFill>
                  <a:schemeClr val="tx2"/>
                </a:solidFill>
                <a:latin typeface="微软雅黑" panose="020B0503020204020204" pitchFamily="34" charset="-122"/>
                <a:ea typeface="微软雅黑" panose="020B0503020204020204" pitchFamily="34" charset="-122"/>
              </a:rPr>
              <a:t>感谢今天在场聆听的老师和同学</a:t>
            </a:r>
          </a:p>
        </p:txBody>
      </p:sp>
      <p:sp>
        <p:nvSpPr>
          <p:cNvPr id="38" name="KSO_Shape"/>
          <p:cNvSpPr>
            <a:spLocks/>
          </p:cNvSpPr>
          <p:nvPr/>
        </p:nvSpPr>
        <p:spPr bwMode="auto">
          <a:xfrm>
            <a:off x="3638602" y="1538608"/>
            <a:ext cx="212495" cy="255485"/>
          </a:xfrm>
          <a:custGeom>
            <a:avLst/>
            <a:gdLst>
              <a:gd name="T0" fmla="*/ 2147483646 w 2832"/>
              <a:gd name="T1" fmla="*/ 2147483646 h 3431"/>
              <a:gd name="T2" fmla="*/ 2147483646 w 2832"/>
              <a:gd name="T3" fmla="*/ 2147483646 h 3431"/>
              <a:gd name="T4" fmla="*/ 2147483646 w 2832"/>
              <a:gd name="T5" fmla="*/ 2147483646 h 3431"/>
              <a:gd name="T6" fmla="*/ 2147483646 w 2832"/>
              <a:gd name="T7" fmla="*/ 2147483646 h 3431"/>
              <a:gd name="T8" fmla="*/ 2147483646 w 2832"/>
              <a:gd name="T9" fmla="*/ 2147483646 h 3431"/>
              <a:gd name="T10" fmla="*/ 2147483646 w 2832"/>
              <a:gd name="T11" fmla="*/ 2147483646 h 3431"/>
              <a:gd name="T12" fmla="*/ 2147483646 w 2832"/>
              <a:gd name="T13" fmla="*/ 2147483646 h 3431"/>
              <a:gd name="T14" fmla="*/ 2147483646 w 2832"/>
              <a:gd name="T15" fmla="*/ 2147483646 h 3431"/>
              <a:gd name="T16" fmla="*/ 2147483646 w 2832"/>
              <a:gd name="T17" fmla="*/ 2147483646 h 3431"/>
              <a:gd name="T18" fmla="*/ 2147483646 w 2832"/>
              <a:gd name="T19" fmla="*/ 2147483646 h 3431"/>
              <a:gd name="T20" fmla="*/ 2147483646 w 2832"/>
              <a:gd name="T21" fmla="*/ 2147483646 h 3431"/>
              <a:gd name="T22" fmla="*/ 2147483646 w 2832"/>
              <a:gd name="T23" fmla="*/ 2147483646 h 3431"/>
              <a:gd name="T24" fmla="*/ 2147483646 w 2832"/>
              <a:gd name="T25" fmla="*/ 2147483646 h 3431"/>
              <a:gd name="T26" fmla="*/ 2147483646 w 2832"/>
              <a:gd name="T27" fmla="*/ 2147483646 h 3431"/>
              <a:gd name="T28" fmla="*/ 0 w 2832"/>
              <a:gd name="T29" fmla="*/ 2147483646 h 3431"/>
              <a:gd name="T30" fmla="*/ 2147483646 w 2832"/>
              <a:gd name="T31" fmla="*/ 2147483646 h 3431"/>
              <a:gd name="T32" fmla="*/ 2147483646 w 2832"/>
              <a:gd name="T33" fmla="*/ 0 h 3431"/>
              <a:gd name="T34" fmla="*/ 2147483646 w 2832"/>
              <a:gd name="T35" fmla="*/ 2147483646 h 3431"/>
              <a:gd name="T36" fmla="*/ 2147483646 w 2832"/>
              <a:gd name="T37" fmla="*/ 2147483646 h 34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32" h="3431">
                <a:moveTo>
                  <a:pt x="2719" y="1210"/>
                </a:moveTo>
                <a:cubicBezTo>
                  <a:pt x="2801" y="1751"/>
                  <a:pt x="2801" y="1751"/>
                  <a:pt x="2801" y="1751"/>
                </a:cubicBezTo>
                <a:cubicBezTo>
                  <a:pt x="2672" y="1880"/>
                  <a:pt x="2672" y="1880"/>
                  <a:pt x="2672" y="1880"/>
                </a:cubicBezTo>
                <a:cubicBezTo>
                  <a:pt x="2832" y="2021"/>
                  <a:pt x="2832" y="2021"/>
                  <a:pt x="2832" y="2021"/>
                </a:cubicBezTo>
                <a:cubicBezTo>
                  <a:pt x="2776" y="2313"/>
                  <a:pt x="2776" y="2313"/>
                  <a:pt x="2776" y="2313"/>
                </a:cubicBezTo>
                <a:cubicBezTo>
                  <a:pt x="2636" y="2374"/>
                  <a:pt x="2636" y="2374"/>
                  <a:pt x="2636" y="2374"/>
                </a:cubicBezTo>
                <a:cubicBezTo>
                  <a:pt x="2743" y="2482"/>
                  <a:pt x="2743" y="2482"/>
                  <a:pt x="2743" y="2482"/>
                </a:cubicBezTo>
                <a:cubicBezTo>
                  <a:pt x="2681" y="2803"/>
                  <a:pt x="2681" y="2803"/>
                  <a:pt x="2681" y="2803"/>
                </a:cubicBezTo>
                <a:cubicBezTo>
                  <a:pt x="2549" y="2864"/>
                  <a:pt x="2549" y="2864"/>
                  <a:pt x="2549" y="2864"/>
                </a:cubicBezTo>
                <a:cubicBezTo>
                  <a:pt x="2646" y="2981"/>
                  <a:pt x="2646" y="2981"/>
                  <a:pt x="2646" y="2981"/>
                </a:cubicBezTo>
                <a:cubicBezTo>
                  <a:pt x="2576" y="3343"/>
                  <a:pt x="2576" y="3343"/>
                  <a:pt x="2576" y="3343"/>
                </a:cubicBezTo>
                <a:cubicBezTo>
                  <a:pt x="2352" y="3431"/>
                  <a:pt x="2352" y="3431"/>
                  <a:pt x="2352" y="3431"/>
                </a:cubicBezTo>
                <a:cubicBezTo>
                  <a:pt x="656" y="3001"/>
                  <a:pt x="656" y="3001"/>
                  <a:pt x="656" y="3001"/>
                </a:cubicBezTo>
                <a:cubicBezTo>
                  <a:pt x="17" y="2979"/>
                  <a:pt x="17" y="2979"/>
                  <a:pt x="17" y="2979"/>
                </a:cubicBezTo>
                <a:cubicBezTo>
                  <a:pt x="0" y="1425"/>
                  <a:pt x="0" y="1425"/>
                  <a:pt x="0" y="1425"/>
                </a:cubicBezTo>
                <a:cubicBezTo>
                  <a:pt x="577" y="1385"/>
                  <a:pt x="577" y="1385"/>
                  <a:pt x="577" y="1385"/>
                </a:cubicBezTo>
                <a:cubicBezTo>
                  <a:pt x="1913" y="0"/>
                  <a:pt x="1913" y="0"/>
                  <a:pt x="1913" y="0"/>
                </a:cubicBezTo>
                <a:cubicBezTo>
                  <a:pt x="2572" y="476"/>
                  <a:pt x="1990" y="943"/>
                  <a:pt x="1537" y="1292"/>
                </a:cubicBezTo>
                <a:lnTo>
                  <a:pt x="2719" y="1210"/>
                </a:lnTo>
                <a:close/>
              </a:path>
            </a:pathLst>
          </a:custGeom>
          <a:solidFill>
            <a:schemeClr val="accent2">
              <a:lumMod val="75000"/>
            </a:schemeClr>
          </a:solidFill>
          <a:ln>
            <a:noFill/>
          </a:ln>
        </p:spPr>
        <p:txBody>
          <a:bodyPr anchor="ctr" anchorCtr="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pitchFamily="34" charset="0"/>
              <a:ea typeface="微软雅黑" panose="020B0503020204020204" pitchFamily="34" charset="-122"/>
            </a:endParaRPr>
          </a:p>
        </p:txBody>
      </p:sp>
      <p:sp>
        <p:nvSpPr>
          <p:cNvPr id="39" name="KSO_Shape"/>
          <p:cNvSpPr>
            <a:spLocks/>
          </p:cNvSpPr>
          <p:nvPr/>
        </p:nvSpPr>
        <p:spPr bwMode="auto">
          <a:xfrm>
            <a:off x="3638604" y="2311975"/>
            <a:ext cx="212495" cy="255485"/>
          </a:xfrm>
          <a:custGeom>
            <a:avLst/>
            <a:gdLst>
              <a:gd name="T0" fmla="*/ 2147483646 w 2832"/>
              <a:gd name="T1" fmla="*/ 2147483646 h 3431"/>
              <a:gd name="T2" fmla="*/ 2147483646 w 2832"/>
              <a:gd name="T3" fmla="*/ 2147483646 h 3431"/>
              <a:gd name="T4" fmla="*/ 2147483646 w 2832"/>
              <a:gd name="T5" fmla="*/ 2147483646 h 3431"/>
              <a:gd name="T6" fmla="*/ 2147483646 w 2832"/>
              <a:gd name="T7" fmla="*/ 2147483646 h 3431"/>
              <a:gd name="T8" fmla="*/ 2147483646 w 2832"/>
              <a:gd name="T9" fmla="*/ 2147483646 h 3431"/>
              <a:gd name="T10" fmla="*/ 2147483646 w 2832"/>
              <a:gd name="T11" fmla="*/ 2147483646 h 3431"/>
              <a:gd name="T12" fmla="*/ 2147483646 w 2832"/>
              <a:gd name="T13" fmla="*/ 2147483646 h 3431"/>
              <a:gd name="T14" fmla="*/ 2147483646 w 2832"/>
              <a:gd name="T15" fmla="*/ 2147483646 h 3431"/>
              <a:gd name="T16" fmla="*/ 2147483646 w 2832"/>
              <a:gd name="T17" fmla="*/ 2147483646 h 3431"/>
              <a:gd name="T18" fmla="*/ 2147483646 w 2832"/>
              <a:gd name="T19" fmla="*/ 2147483646 h 3431"/>
              <a:gd name="T20" fmla="*/ 2147483646 w 2832"/>
              <a:gd name="T21" fmla="*/ 2147483646 h 3431"/>
              <a:gd name="T22" fmla="*/ 2147483646 w 2832"/>
              <a:gd name="T23" fmla="*/ 2147483646 h 3431"/>
              <a:gd name="T24" fmla="*/ 2147483646 w 2832"/>
              <a:gd name="T25" fmla="*/ 2147483646 h 3431"/>
              <a:gd name="T26" fmla="*/ 2147483646 w 2832"/>
              <a:gd name="T27" fmla="*/ 2147483646 h 3431"/>
              <a:gd name="T28" fmla="*/ 0 w 2832"/>
              <a:gd name="T29" fmla="*/ 2147483646 h 3431"/>
              <a:gd name="T30" fmla="*/ 2147483646 w 2832"/>
              <a:gd name="T31" fmla="*/ 2147483646 h 3431"/>
              <a:gd name="T32" fmla="*/ 2147483646 w 2832"/>
              <a:gd name="T33" fmla="*/ 0 h 3431"/>
              <a:gd name="T34" fmla="*/ 2147483646 w 2832"/>
              <a:gd name="T35" fmla="*/ 2147483646 h 3431"/>
              <a:gd name="T36" fmla="*/ 2147483646 w 2832"/>
              <a:gd name="T37" fmla="*/ 2147483646 h 34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32" h="3431">
                <a:moveTo>
                  <a:pt x="2719" y="1210"/>
                </a:moveTo>
                <a:cubicBezTo>
                  <a:pt x="2801" y="1751"/>
                  <a:pt x="2801" y="1751"/>
                  <a:pt x="2801" y="1751"/>
                </a:cubicBezTo>
                <a:cubicBezTo>
                  <a:pt x="2672" y="1880"/>
                  <a:pt x="2672" y="1880"/>
                  <a:pt x="2672" y="1880"/>
                </a:cubicBezTo>
                <a:cubicBezTo>
                  <a:pt x="2832" y="2021"/>
                  <a:pt x="2832" y="2021"/>
                  <a:pt x="2832" y="2021"/>
                </a:cubicBezTo>
                <a:cubicBezTo>
                  <a:pt x="2776" y="2313"/>
                  <a:pt x="2776" y="2313"/>
                  <a:pt x="2776" y="2313"/>
                </a:cubicBezTo>
                <a:cubicBezTo>
                  <a:pt x="2636" y="2374"/>
                  <a:pt x="2636" y="2374"/>
                  <a:pt x="2636" y="2374"/>
                </a:cubicBezTo>
                <a:cubicBezTo>
                  <a:pt x="2743" y="2482"/>
                  <a:pt x="2743" y="2482"/>
                  <a:pt x="2743" y="2482"/>
                </a:cubicBezTo>
                <a:cubicBezTo>
                  <a:pt x="2681" y="2803"/>
                  <a:pt x="2681" y="2803"/>
                  <a:pt x="2681" y="2803"/>
                </a:cubicBezTo>
                <a:cubicBezTo>
                  <a:pt x="2549" y="2864"/>
                  <a:pt x="2549" y="2864"/>
                  <a:pt x="2549" y="2864"/>
                </a:cubicBezTo>
                <a:cubicBezTo>
                  <a:pt x="2646" y="2981"/>
                  <a:pt x="2646" y="2981"/>
                  <a:pt x="2646" y="2981"/>
                </a:cubicBezTo>
                <a:cubicBezTo>
                  <a:pt x="2576" y="3343"/>
                  <a:pt x="2576" y="3343"/>
                  <a:pt x="2576" y="3343"/>
                </a:cubicBezTo>
                <a:cubicBezTo>
                  <a:pt x="2352" y="3431"/>
                  <a:pt x="2352" y="3431"/>
                  <a:pt x="2352" y="3431"/>
                </a:cubicBezTo>
                <a:cubicBezTo>
                  <a:pt x="656" y="3001"/>
                  <a:pt x="656" y="3001"/>
                  <a:pt x="656" y="3001"/>
                </a:cubicBezTo>
                <a:cubicBezTo>
                  <a:pt x="17" y="2979"/>
                  <a:pt x="17" y="2979"/>
                  <a:pt x="17" y="2979"/>
                </a:cubicBezTo>
                <a:cubicBezTo>
                  <a:pt x="0" y="1425"/>
                  <a:pt x="0" y="1425"/>
                  <a:pt x="0" y="1425"/>
                </a:cubicBezTo>
                <a:cubicBezTo>
                  <a:pt x="577" y="1385"/>
                  <a:pt x="577" y="1385"/>
                  <a:pt x="577" y="1385"/>
                </a:cubicBezTo>
                <a:cubicBezTo>
                  <a:pt x="1913" y="0"/>
                  <a:pt x="1913" y="0"/>
                  <a:pt x="1913" y="0"/>
                </a:cubicBezTo>
                <a:cubicBezTo>
                  <a:pt x="2572" y="476"/>
                  <a:pt x="1990" y="943"/>
                  <a:pt x="1537" y="1292"/>
                </a:cubicBezTo>
                <a:lnTo>
                  <a:pt x="2719" y="1210"/>
                </a:lnTo>
                <a:close/>
              </a:path>
            </a:pathLst>
          </a:custGeom>
          <a:solidFill>
            <a:schemeClr val="accent2">
              <a:lumMod val="75000"/>
            </a:schemeClr>
          </a:solidFill>
          <a:ln>
            <a:noFill/>
          </a:ln>
        </p:spPr>
        <p:txBody>
          <a:bodyPr anchor="ctr" anchorCtr="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pitchFamily="34" charset="0"/>
              <a:ea typeface="微软雅黑" panose="020B0503020204020204" pitchFamily="34" charset="-122"/>
            </a:endParaRPr>
          </a:p>
        </p:txBody>
      </p:sp>
      <p:sp>
        <p:nvSpPr>
          <p:cNvPr id="58" name="KSO_Shape"/>
          <p:cNvSpPr>
            <a:spLocks/>
          </p:cNvSpPr>
          <p:nvPr/>
        </p:nvSpPr>
        <p:spPr bwMode="auto">
          <a:xfrm>
            <a:off x="3638604" y="3085342"/>
            <a:ext cx="212495" cy="255485"/>
          </a:xfrm>
          <a:custGeom>
            <a:avLst/>
            <a:gdLst>
              <a:gd name="T0" fmla="*/ 2147483646 w 2832"/>
              <a:gd name="T1" fmla="*/ 2147483646 h 3431"/>
              <a:gd name="T2" fmla="*/ 2147483646 w 2832"/>
              <a:gd name="T3" fmla="*/ 2147483646 h 3431"/>
              <a:gd name="T4" fmla="*/ 2147483646 w 2832"/>
              <a:gd name="T5" fmla="*/ 2147483646 h 3431"/>
              <a:gd name="T6" fmla="*/ 2147483646 w 2832"/>
              <a:gd name="T7" fmla="*/ 2147483646 h 3431"/>
              <a:gd name="T8" fmla="*/ 2147483646 w 2832"/>
              <a:gd name="T9" fmla="*/ 2147483646 h 3431"/>
              <a:gd name="T10" fmla="*/ 2147483646 w 2832"/>
              <a:gd name="T11" fmla="*/ 2147483646 h 3431"/>
              <a:gd name="T12" fmla="*/ 2147483646 w 2832"/>
              <a:gd name="T13" fmla="*/ 2147483646 h 3431"/>
              <a:gd name="T14" fmla="*/ 2147483646 w 2832"/>
              <a:gd name="T15" fmla="*/ 2147483646 h 3431"/>
              <a:gd name="T16" fmla="*/ 2147483646 w 2832"/>
              <a:gd name="T17" fmla="*/ 2147483646 h 3431"/>
              <a:gd name="T18" fmla="*/ 2147483646 w 2832"/>
              <a:gd name="T19" fmla="*/ 2147483646 h 3431"/>
              <a:gd name="T20" fmla="*/ 2147483646 w 2832"/>
              <a:gd name="T21" fmla="*/ 2147483646 h 3431"/>
              <a:gd name="T22" fmla="*/ 2147483646 w 2832"/>
              <a:gd name="T23" fmla="*/ 2147483646 h 3431"/>
              <a:gd name="T24" fmla="*/ 2147483646 w 2832"/>
              <a:gd name="T25" fmla="*/ 2147483646 h 3431"/>
              <a:gd name="T26" fmla="*/ 2147483646 w 2832"/>
              <a:gd name="T27" fmla="*/ 2147483646 h 3431"/>
              <a:gd name="T28" fmla="*/ 0 w 2832"/>
              <a:gd name="T29" fmla="*/ 2147483646 h 3431"/>
              <a:gd name="T30" fmla="*/ 2147483646 w 2832"/>
              <a:gd name="T31" fmla="*/ 2147483646 h 3431"/>
              <a:gd name="T32" fmla="*/ 2147483646 w 2832"/>
              <a:gd name="T33" fmla="*/ 0 h 3431"/>
              <a:gd name="T34" fmla="*/ 2147483646 w 2832"/>
              <a:gd name="T35" fmla="*/ 2147483646 h 3431"/>
              <a:gd name="T36" fmla="*/ 2147483646 w 2832"/>
              <a:gd name="T37" fmla="*/ 2147483646 h 34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32" h="3431">
                <a:moveTo>
                  <a:pt x="2719" y="1210"/>
                </a:moveTo>
                <a:cubicBezTo>
                  <a:pt x="2801" y="1751"/>
                  <a:pt x="2801" y="1751"/>
                  <a:pt x="2801" y="1751"/>
                </a:cubicBezTo>
                <a:cubicBezTo>
                  <a:pt x="2672" y="1880"/>
                  <a:pt x="2672" y="1880"/>
                  <a:pt x="2672" y="1880"/>
                </a:cubicBezTo>
                <a:cubicBezTo>
                  <a:pt x="2832" y="2021"/>
                  <a:pt x="2832" y="2021"/>
                  <a:pt x="2832" y="2021"/>
                </a:cubicBezTo>
                <a:cubicBezTo>
                  <a:pt x="2776" y="2313"/>
                  <a:pt x="2776" y="2313"/>
                  <a:pt x="2776" y="2313"/>
                </a:cubicBezTo>
                <a:cubicBezTo>
                  <a:pt x="2636" y="2374"/>
                  <a:pt x="2636" y="2374"/>
                  <a:pt x="2636" y="2374"/>
                </a:cubicBezTo>
                <a:cubicBezTo>
                  <a:pt x="2743" y="2482"/>
                  <a:pt x="2743" y="2482"/>
                  <a:pt x="2743" y="2482"/>
                </a:cubicBezTo>
                <a:cubicBezTo>
                  <a:pt x="2681" y="2803"/>
                  <a:pt x="2681" y="2803"/>
                  <a:pt x="2681" y="2803"/>
                </a:cubicBezTo>
                <a:cubicBezTo>
                  <a:pt x="2549" y="2864"/>
                  <a:pt x="2549" y="2864"/>
                  <a:pt x="2549" y="2864"/>
                </a:cubicBezTo>
                <a:cubicBezTo>
                  <a:pt x="2646" y="2981"/>
                  <a:pt x="2646" y="2981"/>
                  <a:pt x="2646" y="2981"/>
                </a:cubicBezTo>
                <a:cubicBezTo>
                  <a:pt x="2576" y="3343"/>
                  <a:pt x="2576" y="3343"/>
                  <a:pt x="2576" y="3343"/>
                </a:cubicBezTo>
                <a:cubicBezTo>
                  <a:pt x="2352" y="3431"/>
                  <a:pt x="2352" y="3431"/>
                  <a:pt x="2352" y="3431"/>
                </a:cubicBezTo>
                <a:cubicBezTo>
                  <a:pt x="656" y="3001"/>
                  <a:pt x="656" y="3001"/>
                  <a:pt x="656" y="3001"/>
                </a:cubicBezTo>
                <a:cubicBezTo>
                  <a:pt x="17" y="2979"/>
                  <a:pt x="17" y="2979"/>
                  <a:pt x="17" y="2979"/>
                </a:cubicBezTo>
                <a:cubicBezTo>
                  <a:pt x="0" y="1425"/>
                  <a:pt x="0" y="1425"/>
                  <a:pt x="0" y="1425"/>
                </a:cubicBezTo>
                <a:cubicBezTo>
                  <a:pt x="577" y="1385"/>
                  <a:pt x="577" y="1385"/>
                  <a:pt x="577" y="1385"/>
                </a:cubicBezTo>
                <a:cubicBezTo>
                  <a:pt x="1913" y="0"/>
                  <a:pt x="1913" y="0"/>
                  <a:pt x="1913" y="0"/>
                </a:cubicBezTo>
                <a:cubicBezTo>
                  <a:pt x="2572" y="476"/>
                  <a:pt x="1990" y="943"/>
                  <a:pt x="1537" y="1292"/>
                </a:cubicBezTo>
                <a:lnTo>
                  <a:pt x="2719" y="1210"/>
                </a:lnTo>
                <a:close/>
              </a:path>
            </a:pathLst>
          </a:custGeom>
          <a:solidFill>
            <a:schemeClr val="accent2">
              <a:lumMod val="75000"/>
            </a:schemeClr>
          </a:solidFill>
          <a:ln>
            <a:noFill/>
          </a:ln>
        </p:spPr>
        <p:txBody>
          <a:bodyPr anchor="ctr" anchorCtr="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pitchFamily="34" charset="0"/>
              <a:ea typeface="微软雅黑" panose="020B0503020204020204" pitchFamily="34" charset="-122"/>
            </a:endParaRPr>
          </a:p>
        </p:txBody>
      </p:sp>
      <p:sp>
        <p:nvSpPr>
          <p:cNvPr id="60" name="KSO_Shape"/>
          <p:cNvSpPr>
            <a:spLocks/>
          </p:cNvSpPr>
          <p:nvPr/>
        </p:nvSpPr>
        <p:spPr bwMode="auto">
          <a:xfrm>
            <a:off x="3638603" y="3855939"/>
            <a:ext cx="212495" cy="255485"/>
          </a:xfrm>
          <a:custGeom>
            <a:avLst/>
            <a:gdLst>
              <a:gd name="T0" fmla="*/ 2147483646 w 2832"/>
              <a:gd name="T1" fmla="*/ 2147483646 h 3431"/>
              <a:gd name="T2" fmla="*/ 2147483646 w 2832"/>
              <a:gd name="T3" fmla="*/ 2147483646 h 3431"/>
              <a:gd name="T4" fmla="*/ 2147483646 w 2832"/>
              <a:gd name="T5" fmla="*/ 2147483646 h 3431"/>
              <a:gd name="T6" fmla="*/ 2147483646 w 2832"/>
              <a:gd name="T7" fmla="*/ 2147483646 h 3431"/>
              <a:gd name="T8" fmla="*/ 2147483646 w 2832"/>
              <a:gd name="T9" fmla="*/ 2147483646 h 3431"/>
              <a:gd name="T10" fmla="*/ 2147483646 w 2832"/>
              <a:gd name="T11" fmla="*/ 2147483646 h 3431"/>
              <a:gd name="T12" fmla="*/ 2147483646 w 2832"/>
              <a:gd name="T13" fmla="*/ 2147483646 h 3431"/>
              <a:gd name="T14" fmla="*/ 2147483646 w 2832"/>
              <a:gd name="T15" fmla="*/ 2147483646 h 3431"/>
              <a:gd name="T16" fmla="*/ 2147483646 w 2832"/>
              <a:gd name="T17" fmla="*/ 2147483646 h 3431"/>
              <a:gd name="T18" fmla="*/ 2147483646 w 2832"/>
              <a:gd name="T19" fmla="*/ 2147483646 h 3431"/>
              <a:gd name="T20" fmla="*/ 2147483646 w 2832"/>
              <a:gd name="T21" fmla="*/ 2147483646 h 3431"/>
              <a:gd name="T22" fmla="*/ 2147483646 w 2832"/>
              <a:gd name="T23" fmla="*/ 2147483646 h 3431"/>
              <a:gd name="T24" fmla="*/ 2147483646 w 2832"/>
              <a:gd name="T25" fmla="*/ 2147483646 h 3431"/>
              <a:gd name="T26" fmla="*/ 2147483646 w 2832"/>
              <a:gd name="T27" fmla="*/ 2147483646 h 3431"/>
              <a:gd name="T28" fmla="*/ 0 w 2832"/>
              <a:gd name="T29" fmla="*/ 2147483646 h 3431"/>
              <a:gd name="T30" fmla="*/ 2147483646 w 2832"/>
              <a:gd name="T31" fmla="*/ 2147483646 h 3431"/>
              <a:gd name="T32" fmla="*/ 2147483646 w 2832"/>
              <a:gd name="T33" fmla="*/ 0 h 3431"/>
              <a:gd name="T34" fmla="*/ 2147483646 w 2832"/>
              <a:gd name="T35" fmla="*/ 2147483646 h 3431"/>
              <a:gd name="T36" fmla="*/ 2147483646 w 2832"/>
              <a:gd name="T37" fmla="*/ 2147483646 h 34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32" h="3431">
                <a:moveTo>
                  <a:pt x="2719" y="1210"/>
                </a:moveTo>
                <a:cubicBezTo>
                  <a:pt x="2801" y="1751"/>
                  <a:pt x="2801" y="1751"/>
                  <a:pt x="2801" y="1751"/>
                </a:cubicBezTo>
                <a:cubicBezTo>
                  <a:pt x="2672" y="1880"/>
                  <a:pt x="2672" y="1880"/>
                  <a:pt x="2672" y="1880"/>
                </a:cubicBezTo>
                <a:cubicBezTo>
                  <a:pt x="2832" y="2021"/>
                  <a:pt x="2832" y="2021"/>
                  <a:pt x="2832" y="2021"/>
                </a:cubicBezTo>
                <a:cubicBezTo>
                  <a:pt x="2776" y="2313"/>
                  <a:pt x="2776" y="2313"/>
                  <a:pt x="2776" y="2313"/>
                </a:cubicBezTo>
                <a:cubicBezTo>
                  <a:pt x="2636" y="2374"/>
                  <a:pt x="2636" y="2374"/>
                  <a:pt x="2636" y="2374"/>
                </a:cubicBezTo>
                <a:cubicBezTo>
                  <a:pt x="2743" y="2482"/>
                  <a:pt x="2743" y="2482"/>
                  <a:pt x="2743" y="2482"/>
                </a:cubicBezTo>
                <a:cubicBezTo>
                  <a:pt x="2681" y="2803"/>
                  <a:pt x="2681" y="2803"/>
                  <a:pt x="2681" y="2803"/>
                </a:cubicBezTo>
                <a:cubicBezTo>
                  <a:pt x="2549" y="2864"/>
                  <a:pt x="2549" y="2864"/>
                  <a:pt x="2549" y="2864"/>
                </a:cubicBezTo>
                <a:cubicBezTo>
                  <a:pt x="2646" y="2981"/>
                  <a:pt x="2646" y="2981"/>
                  <a:pt x="2646" y="2981"/>
                </a:cubicBezTo>
                <a:cubicBezTo>
                  <a:pt x="2576" y="3343"/>
                  <a:pt x="2576" y="3343"/>
                  <a:pt x="2576" y="3343"/>
                </a:cubicBezTo>
                <a:cubicBezTo>
                  <a:pt x="2352" y="3431"/>
                  <a:pt x="2352" y="3431"/>
                  <a:pt x="2352" y="3431"/>
                </a:cubicBezTo>
                <a:cubicBezTo>
                  <a:pt x="656" y="3001"/>
                  <a:pt x="656" y="3001"/>
                  <a:pt x="656" y="3001"/>
                </a:cubicBezTo>
                <a:cubicBezTo>
                  <a:pt x="17" y="2979"/>
                  <a:pt x="17" y="2979"/>
                  <a:pt x="17" y="2979"/>
                </a:cubicBezTo>
                <a:cubicBezTo>
                  <a:pt x="0" y="1425"/>
                  <a:pt x="0" y="1425"/>
                  <a:pt x="0" y="1425"/>
                </a:cubicBezTo>
                <a:cubicBezTo>
                  <a:pt x="577" y="1385"/>
                  <a:pt x="577" y="1385"/>
                  <a:pt x="577" y="1385"/>
                </a:cubicBezTo>
                <a:cubicBezTo>
                  <a:pt x="1913" y="0"/>
                  <a:pt x="1913" y="0"/>
                  <a:pt x="1913" y="0"/>
                </a:cubicBezTo>
                <a:cubicBezTo>
                  <a:pt x="2572" y="476"/>
                  <a:pt x="1990" y="943"/>
                  <a:pt x="1537" y="1292"/>
                </a:cubicBezTo>
                <a:lnTo>
                  <a:pt x="2719" y="1210"/>
                </a:lnTo>
                <a:close/>
              </a:path>
            </a:pathLst>
          </a:custGeom>
          <a:solidFill>
            <a:schemeClr val="accent2">
              <a:lumMod val="75000"/>
            </a:schemeClr>
          </a:solidFill>
          <a:ln>
            <a:noFill/>
          </a:ln>
        </p:spPr>
        <p:txBody>
          <a:bodyPr anchor="ctr" anchorCtr="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pitchFamily="34" charset="0"/>
              <a:ea typeface="微软雅黑" panose="020B0503020204020204" pitchFamily="34" charset="-122"/>
            </a:endParaRPr>
          </a:p>
        </p:txBody>
      </p:sp>
      <p:sp>
        <p:nvSpPr>
          <p:cNvPr id="61" name="KSO_Shape"/>
          <p:cNvSpPr>
            <a:spLocks/>
          </p:cNvSpPr>
          <p:nvPr/>
        </p:nvSpPr>
        <p:spPr bwMode="auto">
          <a:xfrm>
            <a:off x="3638602" y="4626536"/>
            <a:ext cx="212495" cy="255485"/>
          </a:xfrm>
          <a:custGeom>
            <a:avLst/>
            <a:gdLst>
              <a:gd name="T0" fmla="*/ 2147483646 w 2832"/>
              <a:gd name="T1" fmla="*/ 2147483646 h 3431"/>
              <a:gd name="T2" fmla="*/ 2147483646 w 2832"/>
              <a:gd name="T3" fmla="*/ 2147483646 h 3431"/>
              <a:gd name="T4" fmla="*/ 2147483646 w 2832"/>
              <a:gd name="T5" fmla="*/ 2147483646 h 3431"/>
              <a:gd name="T6" fmla="*/ 2147483646 w 2832"/>
              <a:gd name="T7" fmla="*/ 2147483646 h 3431"/>
              <a:gd name="T8" fmla="*/ 2147483646 w 2832"/>
              <a:gd name="T9" fmla="*/ 2147483646 h 3431"/>
              <a:gd name="T10" fmla="*/ 2147483646 w 2832"/>
              <a:gd name="T11" fmla="*/ 2147483646 h 3431"/>
              <a:gd name="T12" fmla="*/ 2147483646 w 2832"/>
              <a:gd name="T13" fmla="*/ 2147483646 h 3431"/>
              <a:gd name="T14" fmla="*/ 2147483646 w 2832"/>
              <a:gd name="T15" fmla="*/ 2147483646 h 3431"/>
              <a:gd name="T16" fmla="*/ 2147483646 w 2832"/>
              <a:gd name="T17" fmla="*/ 2147483646 h 3431"/>
              <a:gd name="T18" fmla="*/ 2147483646 w 2832"/>
              <a:gd name="T19" fmla="*/ 2147483646 h 3431"/>
              <a:gd name="T20" fmla="*/ 2147483646 w 2832"/>
              <a:gd name="T21" fmla="*/ 2147483646 h 3431"/>
              <a:gd name="T22" fmla="*/ 2147483646 w 2832"/>
              <a:gd name="T23" fmla="*/ 2147483646 h 3431"/>
              <a:gd name="T24" fmla="*/ 2147483646 w 2832"/>
              <a:gd name="T25" fmla="*/ 2147483646 h 3431"/>
              <a:gd name="T26" fmla="*/ 2147483646 w 2832"/>
              <a:gd name="T27" fmla="*/ 2147483646 h 3431"/>
              <a:gd name="T28" fmla="*/ 0 w 2832"/>
              <a:gd name="T29" fmla="*/ 2147483646 h 3431"/>
              <a:gd name="T30" fmla="*/ 2147483646 w 2832"/>
              <a:gd name="T31" fmla="*/ 2147483646 h 3431"/>
              <a:gd name="T32" fmla="*/ 2147483646 w 2832"/>
              <a:gd name="T33" fmla="*/ 0 h 3431"/>
              <a:gd name="T34" fmla="*/ 2147483646 w 2832"/>
              <a:gd name="T35" fmla="*/ 2147483646 h 3431"/>
              <a:gd name="T36" fmla="*/ 2147483646 w 2832"/>
              <a:gd name="T37" fmla="*/ 2147483646 h 34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32" h="3431">
                <a:moveTo>
                  <a:pt x="2719" y="1210"/>
                </a:moveTo>
                <a:cubicBezTo>
                  <a:pt x="2801" y="1751"/>
                  <a:pt x="2801" y="1751"/>
                  <a:pt x="2801" y="1751"/>
                </a:cubicBezTo>
                <a:cubicBezTo>
                  <a:pt x="2672" y="1880"/>
                  <a:pt x="2672" y="1880"/>
                  <a:pt x="2672" y="1880"/>
                </a:cubicBezTo>
                <a:cubicBezTo>
                  <a:pt x="2832" y="2021"/>
                  <a:pt x="2832" y="2021"/>
                  <a:pt x="2832" y="2021"/>
                </a:cubicBezTo>
                <a:cubicBezTo>
                  <a:pt x="2776" y="2313"/>
                  <a:pt x="2776" y="2313"/>
                  <a:pt x="2776" y="2313"/>
                </a:cubicBezTo>
                <a:cubicBezTo>
                  <a:pt x="2636" y="2374"/>
                  <a:pt x="2636" y="2374"/>
                  <a:pt x="2636" y="2374"/>
                </a:cubicBezTo>
                <a:cubicBezTo>
                  <a:pt x="2743" y="2482"/>
                  <a:pt x="2743" y="2482"/>
                  <a:pt x="2743" y="2482"/>
                </a:cubicBezTo>
                <a:cubicBezTo>
                  <a:pt x="2681" y="2803"/>
                  <a:pt x="2681" y="2803"/>
                  <a:pt x="2681" y="2803"/>
                </a:cubicBezTo>
                <a:cubicBezTo>
                  <a:pt x="2549" y="2864"/>
                  <a:pt x="2549" y="2864"/>
                  <a:pt x="2549" y="2864"/>
                </a:cubicBezTo>
                <a:cubicBezTo>
                  <a:pt x="2646" y="2981"/>
                  <a:pt x="2646" y="2981"/>
                  <a:pt x="2646" y="2981"/>
                </a:cubicBezTo>
                <a:cubicBezTo>
                  <a:pt x="2576" y="3343"/>
                  <a:pt x="2576" y="3343"/>
                  <a:pt x="2576" y="3343"/>
                </a:cubicBezTo>
                <a:cubicBezTo>
                  <a:pt x="2352" y="3431"/>
                  <a:pt x="2352" y="3431"/>
                  <a:pt x="2352" y="3431"/>
                </a:cubicBezTo>
                <a:cubicBezTo>
                  <a:pt x="656" y="3001"/>
                  <a:pt x="656" y="3001"/>
                  <a:pt x="656" y="3001"/>
                </a:cubicBezTo>
                <a:cubicBezTo>
                  <a:pt x="17" y="2979"/>
                  <a:pt x="17" y="2979"/>
                  <a:pt x="17" y="2979"/>
                </a:cubicBezTo>
                <a:cubicBezTo>
                  <a:pt x="0" y="1425"/>
                  <a:pt x="0" y="1425"/>
                  <a:pt x="0" y="1425"/>
                </a:cubicBezTo>
                <a:cubicBezTo>
                  <a:pt x="577" y="1385"/>
                  <a:pt x="577" y="1385"/>
                  <a:pt x="577" y="1385"/>
                </a:cubicBezTo>
                <a:cubicBezTo>
                  <a:pt x="1913" y="0"/>
                  <a:pt x="1913" y="0"/>
                  <a:pt x="1913" y="0"/>
                </a:cubicBezTo>
                <a:cubicBezTo>
                  <a:pt x="2572" y="476"/>
                  <a:pt x="1990" y="943"/>
                  <a:pt x="1537" y="1292"/>
                </a:cubicBezTo>
                <a:lnTo>
                  <a:pt x="2719" y="1210"/>
                </a:lnTo>
                <a:close/>
              </a:path>
            </a:pathLst>
          </a:custGeom>
          <a:solidFill>
            <a:schemeClr val="accent2">
              <a:lumMod val="75000"/>
            </a:schemeClr>
          </a:solidFill>
          <a:ln>
            <a:noFill/>
          </a:ln>
        </p:spPr>
        <p:txBody>
          <a:bodyPr anchor="ctr" anchorCtr="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pitchFamily="34" charset="0"/>
              <a:ea typeface="微软雅黑" panose="020B0503020204020204" pitchFamily="34" charset="-122"/>
            </a:endParaRPr>
          </a:p>
        </p:txBody>
      </p:sp>
      <p:sp>
        <p:nvSpPr>
          <p:cNvPr id="13" name="文本框 17"/>
          <p:cNvSpPr txBox="1">
            <a:spLocks noChangeArrowheads="1"/>
          </p:cNvSpPr>
          <p:nvPr>
            <p:custDataLst>
              <p:tags r:id="rId1"/>
            </p:custDataLst>
          </p:nvPr>
        </p:nvSpPr>
        <p:spPr bwMode="auto">
          <a:xfrm>
            <a:off x="1473181" y="2503471"/>
            <a:ext cx="800219"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dist" eaLnBrk="0" fontAlgn="base" hangingPunct="0">
              <a:lnSpc>
                <a:spcPct val="100000"/>
              </a:lnSpc>
              <a:spcBef>
                <a:spcPct val="0"/>
              </a:spcBef>
              <a:spcAft>
                <a:spcPct val="0"/>
              </a:spcAft>
              <a:buFontTx/>
              <a:buNone/>
            </a:pPr>
            <a:r>
              <a:rPr lang="zh-CN" altLang="en-US" sz="4000" b="1" dirty="0" smtClean="0">
                <a:solidFill>
                  <a:schemeClr val="tx2"/>
                </a:solidFill>
                <a:latin typeface="微软雅黑" charset="-122"/>
              </a:rPr>
              <a:t>致谢</a:t>
            </a:r>
            <a:endParaRPr lang="en-US" altLang="zh-CN" sz="4000" b="1" dirty="0" smtClean="0">
              <a:solidFill>
                <a:schemeClr val="tx2"/>
              </a:solidFill>
              <a:latin typeface="微软雅黑" charset="-122"/>
            </a:endParaRPr>
          </a:p>
        </p:txBody>
      </p:sp>
    </p:spTree>
    <p:extLst>
      <p:ext uri="{BB962C8B-B14F-4D97-AF65-F5344CB8AC3E}">
        <p14:creationId xmlns:p14="http://schemas.microsoft.com/office/powerpoint/2010/main" val="112133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p:cNvSpPr>
            <a:spLocks noGrp="1"/>
          </p:cNvSpPr>
          <p:nvPr>
            <p:ph type="subTitle" idx="1"/>
          </p:nvPr>
        </p:nvSpPr>
        <p:spPr>
          <a:xfrm>
            <a:off x="1772464" y="4606736"/>
            <a:ext cx="4004345" cy="1343288"/>
          </a:xfrm>
        </p:spPr>
        <p:txBody>
          <a:bodyPr>
            <a:normAutofit fontScale="85000" lnSpcReduction="20000"/>
          </a:bodyPr>
          <a:lstStyle/>
          <a:p>
            <a:pPr>
              <a:lnSpc>
                <a:spcPct val="120000"/>
              </a:lnSpc>
            </a:pPr>
            <a:r>
              <a:rPr lang="zh-CN" altLang="en-US" sz="3200" b="1" dirty="0" smtClean="0">
                <a:solidFill>
                  <a:schemeClr val="tx2"/>
                </a:solidFill>
                <a:latin typeface="微软雅黑" panose="020B0503020204020204" pitchFamily="34" charset="-122"/>
                <a:ea typeface="微软雅黑" panose="020B0503020204020204" pitchFamily="34" charset="-122"/>
              </a:rPr>
              <a:t>李邦鹏</a:t>
            </a:r>
            <a:r>
              <a:rPr lang="zh-CN" altLang="en-US" dirty="0" smtClean="0">
                <a:solidFill>
                  <a:schemeClr val="tx2"/>
                </a:solidFill>
                <a:latin typeface="微软雅黑" panose="020B0503020204020204" pitchFamily="34" charset="-122"/>
                <a:ea typeface="微软雅黑" panose="020B0503020204020204" pitchFamily="34" charset="-122"/>
              </a:rPr>
              <a:t> </a:t>
            </a:r>
            <a:endParaRPr lang="en-US" altLang="zh-CN" dirty="0" smtClean="0">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sz="2200" b="1" dirty="0" smtClean="0">
                <a:solidFill>
                  <a:schemeClr val="tx2"/>
                </a:solidFill>
                <a:latin typeface="微软雅黑" panose="020B0503020204020204" pitchFamily="34" charset="-122"/>
                <a:ea typeface="微软雅黑" panose="020B0503020204020204" pitchFamily="34" charset="-122"/>
              </a:rPr>
              <a:t>浙江大学   </a:t>
            </a:r>
            <a:r>
              <a:rPr lang="en-US" altLang="zh-CN" sz="2200" b="1" dirty="0" smtClean="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DB</a:t>
            </a:r>
            <a:r>
              <a:rPr lang="zh-CN" altLang="en-US" sz="2200" b="1" dirty="0" smtClean="0">
                <a:solidFill>
                  <a:schemeClr val="tx2"/>
                </a:solidFill>
                <a:latin typeface="微软雅黑" panose="020B0503020204020204" pitchFamily="34" charset="-122"/>
                <a:ea typeface="微软雅黑" panose="020B0503020204020204" pitchFamily="34" charset="-122"/>
              </a:rPr>
              <a:t>实验室</a:t>
            </a:r>
            <a:endParaRPr lang="en-US" altLang="zh-CN" sz="2200" b="1" dirty="0" smtClean="0">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sz="2000" b="1" dirty="0" smtClean="0">
                <a:solidFill>
                  <a:schemeClr val="tx2"/>
                </a:solidFill>
                <a:latin typeface="微软雅黑" panose="020B0503020204020204" pitchFamily="34" charset="-122"/>
                <a:ea typeface="微软雅黑" panose="020B0503020204020204" pitchFamily="34" charset="-122"/>
              </a:rPr>
              <a:t>新浪微博互动预测大赛</a:t>
            </a:r>
            <a:r>
              <a:rPr lang="en-US" altLang="zh-CN" sz="2000" b="1" dirty="0" smtClean="0">
                <a:solidFill>
                  <a:schemeClr val="tx2"/>
                </a:solidFill>
                <a:latin typeface="微软雅黑" panose="020B0503020204020204" pitchFamily="34" charset="-122"/>
                <a:ea typeface="微软雅黑" panose="020B0503020204020204" pitchFamily="34" charset="-122"/>
              </a:rPr>
              <a:t>TOP5</a:t>
            </a:r>
          </a:p>
        </p:txBody>
      </p:sp>
      <p:grpSp>
        <p:nvGrpSpPr>
          <p:cNvPr id="2" name="组 1"/>
          <p:cNvGrpSpPr/>
          <p:nvPr/>
        </p:nvGrpSpPr>
        <p:grpSpPr>
          <a:xfrm>
            <a:off x="2312521" y="521956"/>
            <a:ext cx="7288680" cy="3899494"/>
            <a:chOff x="1955333" y="521955"/>
            <a:chExt cx="8027563" cy="4294801"/>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18554" y="1058734"/>
              <a:ext cx="4294232" cy="3220674"/>
            </a:xfrm>
            <a:prstGeom prst="rect">
              <a:avLst/>
            </a:prstGeom>
            <a:ln w="12700">
              <a:solidFill>
                <a:schemeClr val="bg1">
                  <a:lumMod val="85000"/>
                </a:schemeClr>
              </a:solidFill>
            </a:ln>
          </p:spPr>
        </p:pic>
        <p:pic>
          <p:nvPicPr>
            <p:cNvPr id="5" name="图片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rot="5400000">
              <a:off x="6237394" y="1071253"/>
              <a:ext cx="4294800" cy="3196205"/>
            </a:xfrm>
            <a:prstGeom prst="rect">
              <a:avLst/>
            </a:prstGeom>
            <a:ln w="12700">
              <a:solidFill>
                <a:schemeClr val="bg1">
                  <a:lumMod val="85000"/>
                </a:schemeClr>
              </a:solidFill>
            </a:ln>
          </p:spPr>
        </p:pic>
      </p:grpSp>
      <p:sp>
        <p:nvSpPr>
          <p:cNvPr id="7" name="副标题 2"/>
          <p:cNvSpPr txBox="1">
            <a:spLocks/>
          </p:cNvSpPr>
          <p:nvPr/>
        </p:nvSpPr>
        <p:spPr>
          <a:xfrm>
            <a:off x="6148020" y="4606736"/>
            <a:ext cx="4004345" cy="134328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zh-CN" altLang="en-US" sz="3200" b="1" dirty="0" smtClean="0">
                <a:solidFill>
                  <a:schemeClr val="tx2"/>
                </a:solidFill>
                <a:latin typeface="微软雅黑" panose="020B0503020204020204" pitchFamily="34" charset="-122"/>
                <a:ea typeface="微软雅黑" panose="020B0503020204020204" pitchFamily="34" charset="-122"/>
              </a:rPr>
              <a:t>钊魁</a:t>
            </a:r>
            <a:r>
              <a:rPr lang="zh-CN" altLang="en-US" dirty="0" smtClean="0">
                <a:solidFill>
                  <a:schemeClr val="tx2"/>
                </a:solidFill>
                <a:latin typeface="微软雅黑" panose="020B0503020204020204" pitchFamily="34" charset="-122"/>
                <a:ea typeface="微软雅黑" panose="020B0503020204020204" pitchFamily="34" charset="-122"/>
              </a:rPr>
              <a:t> </a:t>
            </a:r>
            <a:endParaRPr lang="en-US" altLang="zh-CN" dirty="0" smtClean="0">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sz="2200" b="1" dirty="0" smtClean="0">
                <a:solidFill>
                  <a:schemeClr val="tx2"/>
                </a:solidFill>
                <a:latin typeface="微软雅黑" panose="020B0503020204020204" pitchFamily="34" charset="-122"/>
                <a:ea typeface="微软雅黑" panose="020B0503020204020204" pitchFamily="34" charset="-122"/>
              </a:rPr>
              <a:t>浙江大学   </a:t>
            </a:r>
            <a:r>
              <a:rPr lang="en-US" altLang="zh-CN" sz="2200" b="1" dirty="0" smtClean="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EAGLE</a:t>
            </a:r>
            <a:r>
              <a:rPr lang="zh-CN" altLang="en-US" sz="2200" b="1" dirty="0" smtClean="0">
                <a:solidFill>
                  <a:schemeClr val="tx2"/>
                </a:solidFill>
                <a:latin typeface="微软雅黑" panose="020B0503020204020204" pitchFamily="34" charset="-122"/>
                <a:ea typeface="微软雅黑" panose="020B0503020204020204" pitchFamily="34" charset="-122"/>
              </a:rPr>
              <a:t>实验室</a:t>
            </a:r>
            <a:endParaRPr lang="en-US" altLang="zh-CN" sz="2200" b="1" dirty="0" smtClean="0">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sz="2000" b="1" dirty="0" smtClean="0">
                <a:solidFill>
                  <a:schemeClr val="tx2"/>
                </a:solidFill>
                <a:latin typeface="微软雅黑" panose="020B0503020204020204" pitchFamily="34" charset="-122"/>
                <a:ea typeface="微软雅黑" panose="020B0503020204020204" pitchFamily="34" charset="-122"/>
              </a:rPr>
              <a:t>在</a:t>
            </a:r>
            <a:r>
              <a:rPr lang="en-US" altLang="zh-CN" sz="2000" b="1" dirty="0" smtClean="0">
                <a:solidFill>
                  <a:schemeClr val="tx2"/>
                </a:solidFill>
                <a:latin typeface="微软雅黑" panose="020B0503020204020204" pitchFamily="34" charset="-122"/>
                <a:ea typeface="微软雅黑" panose="020B0503020204020204" pitchFamily="34" charset="-122"/>
              </a:rPr>
              <a:t>AAAI</a:t>
            </a:r>
            <a:r>
              <a:rPr lang="zh-CN" altLang="en-US" sz="2000" b="1" dirty="0" smtClean="0">
                <a:solidFill>
                  <a:schemeClr val="tx2"/>
                </a:solidFill>
                <a:latin typeface="微软雅黑" panose="020B0503020204020204" pitchFamily="34" charset="-122"/>
                <a:ea typeface="微软雅黑" panose="020B0503020204020204" pitchFamily="34" charset="-122"/>
              </a:rPr>
              <a:t>等国际会议上发表多篇论文</a:t>
            </a:r>
            <a:endParaRPr lang="en-US" altLang="zh-CN" sz="2000" b="1" dirty="0" smtClean="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41250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 2"/>
          <p:cNvGrpSpPr/>
          <p:nvPr/>
        </p:nvGrpSpPr>
        <p:grpSpPr>
          <a:xfrm>
            <a:off x="3944938" y="1725597"/>
            <a:ext cx="4457700" cy="3503612"/>
            <a:chOff x="3741738" y="1725597"/>
            <a:chExt cx="4457700" cy="3503612"/>
          </a:xfrm>
        </p:grpSpPr>
        <p:sp>
          <p:nvSpPr>
            <p:cNvPr id="9" name="任意多边形 5"/>
            <p:cNvSpPr/>
            <p:nvPr>
              <p:custDataLst>
                <p:tags r:id="rId3"/>
              </p:custDataLst>
            </p:nvPr>
          </p:nvSpPr>
          <p:spPr>
            <a:xfrm>
              <a:off x="4283075" y="1725597"/>
              <a:ext cx="3349625" cy="871537"/>
            </a:xfrm>
            <a:custGeom>
              <a:avLst/>
              <a:gdLst>
                <a:gd name="connsiteX0" fmla="*/ 520200 w 4004734"/>
                <a:gd name="connsiteY0" fmla="*/ 0 h 1041400"/>
                <a:gd name="connsiteX1" fmla="*/ 1426634 w 4004734"/>
                <a:gd name="connsiteY1" fmla="*/ 0 h 1041400"/>
                <a:gd name="connsiteX2" fmla="*/ 1647267 w 4004734"/>
                <a:gd name="connsiteY2" fmla="*/ 0 h 1041400"/>
                <a:gd name="connsiteX3" fmla="*/ 3484034 w 4004734"/>
                <a:gd name="connsiteY3" fmla="*/ 0 h 1041400"/>
                <a:gd name="connsiteX4" fmla="*/ 4004734 w 4004734"/>
                <a:gd name="connsiteY4" fmla="*/ 520700 h 1041400"/>
                <a:gd name="connsiteX5" fmla="*/ 4004734 w 4004734"/>
                <a:gd name="connsiteY5" fmla="*/ 1041400 h 1041400"/>
                <a:gd name="connsiteX6" fmla="*/ 905934 w 4004734"/>
                <a:gd name="connsiteY6" fmla="*/ 1041400 h 1041400"/>
                <a:gd name="connsiteX7" fmla="*/ 905934 w 4004734"/>
                <a:gd name="connsiteY7" fmla="*/ 1040400 h 1041400"/>
                <a:gd name="connsiteX8" fmla="*/ 520200 w 4004734"/>
                <a:gd name="connsiteY8" fmla="*/ 1040400 h 1041400"/>
                <a:gd name="connsiteX9" fmla="*/ 0 w 4004734"/>
                <a:gd name="connsiteY9" fmla="*/ 520200 h 1041400"/>
                <a:gd name="connsiteX10" fmla="*/ 520200 w 4004734"/>
                <a:gd name="connsiteY10"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4734" h="1041400">
                  <a:moveTo>
                    <a:pt x="520200" y="0"/>
                  </a:moveTo>
                  <a:lnTo>
                    <a:pt x="1426634" y="0"/>
                  </a:lnTo>
                  <a:lnTo>
                    <a:pt x="1647267" y="0"/>
                  </a:lnTo>
                  <a:lnTo>
                    <a:pt x="3484034" y="0"/>
                  </a:lnTo>
                  <a:cubicBezTo>
                    <a:pt x="3771609" y="0"/>
                    <a:pt x="4004734" y="233125"/>
                    <a:pt x="4004734" y="520700"/>
                  </a:cubicBezTo>
                  <a:lnTo>
                    <a:pt x="4004734" y="1041400"/>
                  </a:lnTo>
                  <a:lnTo>
                    <a:pt x="905934" y="1041400"/>
                  </a:lnTo>
                  <a:lnTo>
                    <a:pt x="905934" y="1040400"/>
                  </a:lnTo>
                  <a:lnTo>
                    <a:pt x="520200" y="1040400"/>
                  </a:lnTo>
                  <a:cubicBezTo>
                    <a:pt x="232901" y="1040400"/>
                    <a:pt x="0" y="807499"/>
                    <a:pt x="0" y="520200"/>
                  </a:cubicBezTo>
                  <a:cubicBezTo>
                    <a:pt x="0" y="232901"/>
                    <a:pt x="232901" y="0"/>
                    <a:pt x="520200" y="0"/>
                  </a:cubicBezTo>
                  <a:close/>
                </a:path>
              </a:pathLst>
            </a:custGeom>
            <a:gradFill flip="none" rotWithShape="1">
              <a:gsLst>
                <a:gs pos="10000">
                  <a:srgbClr val="475F77"/>
                </a:gs>
                <a:gs pos="0">
                  <a:srgbClr val="475F77">
                    <a:lumMod val="75000"/>
                  </a:srgbClr>
                </a:gs>
                <a:gs pos="100000">
                  <a:srgbClr val="475F77"/>
                </a:gs>
              </a:gsLst>
              <a:lin ang="10800000" scaled="1"/>
              <a:tileRect/>
            </a:gradFill>
            <a:ln w="12700" cap="flat" cmpd="sng" algn="ctr">
              <a:noFill/>
              <a:prstDash val="solid"/>
              <a:miter lim="800000"/>
            </a:ln>
            <a:effectLst/>
          </p:spPr>
          <p:txBody>
            <a:bodyPr anchor="ctr">
              <a:normAutofit/>
            </a:bodyPr>
            <a:lstStyle>
              <a:lvl1pPr>
                <a:defRPr>
                  <a:solidFill>
                    <a:schemeClr val="tx1"/>
                  </a:solidFill>
                  <a:latin typeface="Segoe UI" charset="0"/>
                  <a:ea typeface="微软雅黑" charset="-122"/>
                </a:defRPr>
              </a:lvl1pPr>
              <a:lvl2pPr marL="742950" indent="-285750">
                <a:defRPr>
                  <a:solidFill>
                    <a:schemeClr val="tx1"/>
                  </a:solidFill>
                  <a:latin typeface="Segoe UI" charset="0"/>
                  <a:ea typeface="微软雅黑" charset="-122"/>
                </a:defRPr>
              </a:lvl2pPr>
              <a:lvl3pPr marL="1143000" indent="-228600">
                <a:defRPr>
                  <a:solidFill>
                    <a:schemeClr val="tx1"/>
                  </a:solidFill>
                  <a:latin typeface="Segoe UI" charset="0"/>
                  <a:ea typeface="微软雅黑" charset="-122"/>
                </a:defRPr>
              </a:lvl3pPr>
              <a:lvl4pPr marL="1600200" indent="-228600">
                <a:defRPr>
                  <a:solidFill>
                    <a:schemeClr val="tx1"/>
                  </a:solidFill>
                  <a:latin typeface="Segoe UI" charset="0"/>
                  <a:ea typeface="微软雅黑" charset="-122"/>
                </a:defRPr>
              </a:lvl4pPr>
              <a:lvl5pPr marL="2057400" indent="-228600">
                <a:defRPr>
                  <a:solidFill>
                    <a:schemeClr val="tx1"/>
                  </a:solidFill>
                  <a:latin typeface="Segoe UI" charset="0"/>
                  <a:ea typeface="微软雅黑" charset="-122"/>
                </a:defRPr>
              </a:lvl5pPr>
              <a:lvl6pPr marL="2514600" indent="-228600" eaLnBrk="0" fontAlgn="base" hangingPunct="0">
                <a:spcBef>
                  <a:spcPct val="0"/>
                </a:spcBef>
                <a:spcAft>
                  <a:spcPct val="0"/>
                </a:spcAft>
                <a:defRPr>
                  <a:solidFill>
                    <a:schemeClr val="tx1"/>
                  </a:solidFill>
                  <a:latin typeface="Segoe UI" charset="0"/>
                  <a:ea typeface="微软雅黑" charset="-122"/>
                </a:defRPr>
              </a:lvl6pPr>
              <a:lvl7pPr marL="2971800" indent="-228600" eaLnBrk="0" fontAlgn="base" hangingPunct="0">
                <a:spcBef>
                  <a:spcPct val="0"/>
                </a:spcBef>
                <a:spcAft>
                  <a:spcPct val="0"/>
                </a:spcAft>
                <a:defRPr>
                  <a:solidFill>
                    <a:schemeClr val="tx1"/>
                  </a:solidFill>
                  <a:latin typeface="Segoe UI" charset="0"/>
                  <a:ea typeface="微软雅黑" charset="-122"/>
                </a:defRPr>
              </a:lvl7pPr>
              <a:lvl8pPr marL="3429000" indent="-228600" eaLnBrk="0" fontAlgn="base" hangingPunct="0">
                <a:spcBef>
                  <a:spcPct val="0"/>
                </a:spcBef>
                <a:spcAft>
                  <a:spcPct val="0"/>
                </a:spcAft>
                <a:defRPr>
                  <a:solidFill>
                    <a:schemeClr val="tx1"/>
                  </a:solidFill>
                  <a:latin typeface="Segoe UI" charset="0"/>
                  <a:ea typeface="微软雅黑" charset="-122"/>
                </a:defRPr>
              </a:lvl8pPr>
              <a:lvl9pPr marL="3886200" indent="-228600" eaLnBrk="0" fontAlgn="base" hangingPunct="0">
                <a:spcBef>
                  <a:spcPct val="0"/>
                </a:spcBef>
                <a:spcAft>
                  <a:spcPct val="0"/>
                </a:spcAft>
                <a:defRPr>
                  <a:solidFill>
                    <a:schemeClr val="tx1"/>
                  </a:solidFill>
                  <a:latin typeface="Segoe UI" charset="0"/>
                  <a:ea typeface="微软雅黑"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微软雅黑" charset="-122"/>
                  <a:ea typeface="微软雅黑" charset="-122"/>
                  <a:cs typeface=""/>
                </a:rPr>
                <a:t> </a:t>
              </a:r>
              <a:r>
                <a:rPr kumimoji="0" lang="zh-CN" altLang="en-US" sz="24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微软雅黑" charset="-122"/>
                  <a:ea typeface="微软雅黑" charset="-122"/>
                  <a:cs typeface=""/>
                </a:rPr>
                <a:t>工作总结</a:t>
              </a:r>
              <a:endParaRPr kumimoji="0" lang="zh-CN" altLang="en-US" sz="2000" b="0" i="0" u="none" strike="noStrike" kern="0" cap="none" spc="0" normalizeH="0" baseline="0" noProof="0" smtClean="0">
                <a:ln>
                  <a:noFill/>
                </a:ln>
                <a:solidFill>
                  <a:srgbClr val="FFFFFF"/>
                </a:solidFill>
                <a:effectLst/>
                <a:uLnTx/>
                <a:uFillTx/>
                <a:latin typeface="Segoe UI" charset="0"/>
                <a:ea typeface="微软雅黑" charset="-122"/>
                <a:cs typeface=""/>
              </a:endParaRPr>
            </a:p>
          </p:txBody>
        </p:sp>
        <p:sp>
          <p:nvSpPr>
            <p:cNvPr id="10" name="任意多边形 21"/>
            <p:cNvSpPr/>
            <p:nvPr>
              <p:custDataLst>
                <p:tags r:id="rId4"/>
              </p:custDataLst>
            </p:nvPr>
          </p:nvSpPr>
          <p:spPr>
            <a:xfrm flipH="1">
              <a:off x="4283075" y="3044809"/>
              <a:ext cx="3349625" cy="871538"/>
            </a:xfrm>
            <a:custGeom>
              <a:avLst/>
              <a:gdLst>
                <a:gd name="connsiteX0" fmla="*/ 3484034 w 4004734"/>
                <a:gd name="connsiteY0" fmla="*/ 0 h 1041400"/>
                <a:gd name="connsiteX1" fmla="*/ 3098800 w 4004734"/>
                <a:gd name="connsiteY1" fmla="*/ 0 h 1041400"/>
                <a:gd name="connsiteX2" fmla="*/ 1813078 w 4004734"/>
                <a:gd name="connsiteY2" fmla="*/ 0 h 1041400"/>
                <a:gd name="connsiteX3" fmla="*/ 0 w 4004734"/>
                <a:gd name="connsiteY3" fmla="*/ 0 h 1041400"/>
                <a:gd name="connsiteX4" fmla="*/ 0 w 4004734"/>
                <a:gd name="connsiteY4" fmla="*/ 520700 h 1041400"/>
                <a:gd name="connsiteX5" fmla="*/ 520700 w 4004734"/>
                <a:gd name="connsiteY5" fmla="*/ 1041400 h 1041400"/>
                <a:gd name="connsiteX6" fmla="*/ 1813078 w 4004734"/>
                <a:gd name="connsiteY6" fmla="*/ 1041400 h 1041400"/>
                <a:gd name="connsiteX7" fmla="*/ 2357467 w 4004734"/>
                <a:gd name="connsiteY7" fmla="*/ 1041400 h 1041400"/>
                <a:gd name="connsiteX8" fmla="*/ 2578100 w 4004734"/>
                <a:gd name="connsiteY8" fmla="*/ 1041400 h 1041400"/>
                <a:gd name="connsiteX9" fmla="*/ 3122124 w 4004734"/>
                <a:gd name="connsiteY9" fmla="*/ 1041400 h 1041400"/>
                <a:gd name="connsiteX10" fmla="*/ 4004734 w 4004734"/>
                <a:gd name="connsiteY10" fmla="*/ 1041400 h 1041400"/>
                <a:gd name="connsiteX11" fmla="*/ 4004734 w 4004734"/>
                <a:gd name="connsiteY11" fmla="*/ 520700 h 1041400"/>
                <a:gd name="connsiteX12" fmla="*/ 3484034 w 4004734"/>
                <a:gd name="connsiteY12"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4734" h="1041400">
                  <a:moveTo>
                    <a:pt x="3484034" y="0"/>
                  </a:moveTo>
                  <a:lnTo>
                    <a:pt x="3098800" y="0"/>
                  </a:lnTo>
                  <a:lnTo>
                    <a:pt x="1813078" y="0"/>
                  </a:lnTo>
                  <a:lnTo>
                    <a:pt x="0" y="0"/>
                  </a:lnTo>
                  <a:lnTo>
                    <a:pt x="0" y="520700"/>
                  </a:lnTo>
                  <a:cubicBezTo>
                    <a:pt x="0" y="808275"/>
                    <a:pt x="233125" y="1041400"/>
                    <a:pt x="520700" y="1041400"/>
                  </a:cubicBezTo>
                  <a:lnTo>
                    <a:pt x="1813078" y="1041400"/>
                  </a:lnTo>
                  <a:lnTo>
                    <a:pt x="2357467" y="1041400"/>
                  </a:lnTo>
                  <a:lnTo>
                    <a:pt x="2578100" y="1041400"/>
                  </a:lnTo>
                  <a:lnTo>
                    <a:pt x="3122124" y="1041400"/>
                  </a:lnTo>
                  <a:lnTo>
                    <a:pt x="4004734" y="1041400"/>
                  </a:lnTo>
                  <a:lnTo>
                    <a:pt x="4004734" y="520700"/>
                  </a:lnTo>
                  <a:cubicBezTo>
                    <a:pt x="4004734" y="233125"/>
                    <a:pt x="3771609" y="0"/>
                    <a:pt x="3484034" y="0"/>
                  </a:cubicBezTo>
                  <a:close/>
                </a:path>
              </a:pathLst>
            </a:custGeom>
            <a:gradFill flip="none" rotWithShape="1">
              <a:gsLst>
                <a:gs pos="90000">
                  <a:srgbClr val="475F77"/>
                </a:gs>
                <a:gs pos="10000">
                  <a:srgbClr val="475F77"/>
                </a:gs>
                <a:gs pos="0">
                  <a:srgbClr val="475F77">
                    <a:lumMod val="75000"/>
                  </a:srgbClr>
                </a:gs>
                <a:gs pos="100000">
                  <a:srgbClr val="475F77">
                    <a:lumMod val="75000"/>
                  </a:srgbClr>
                </a:gs>
              </a:gsLst>
              <a:lin ang="0" scaled="1"/>
              <a:tileRect/>
            </a:gradFill>
            <a:ln w="12700" cap="flat" cmpd="sng" algn="ctr">
              <a:noFill/>
              <a:prstDash val="solid"/>
              <a:miter lim="800000"/>
            </a:ln>
            <a:effectLst/>
          </p:spPr>
          <p:txBody>
            <a:bodyPr anchor="ctr">
              <a:normAutofit/>
            </a:bodyPr>
            <a:lstStyle>
              <a:lvl1pPr>
                <a:defRPr>
                  <a:solidFill>
                    <a:schemeClr val="tx1"/>
                  </a:solidFill>
                  <a:latin typeface="Segoe UI" charset="0"/>
                  <a:ea typeface="微软雅黑" charset="-122"/>
                </a:defRPr>
              </a:lvl1pPr>
              <a:lvl2pPr marL="742950" indent="-285750">
                <a:defRPr>
                  <a:solidFill>
                    <a:schemeClr val="tx1"/>
                  </a:solidFill>
                  <a:latin typeface="Segoe UI" charset="0"/>
                  <a:ea typeface="微软雅黑" charset="-122"/>
                </a:defRPr>
              </a:lvl2pPr>
              <a:lvl3pPr marL="1143000" indent="-228600">
                <a:defRPr>
                  <a:solidFill>
                    <a:schemeClr val="tx1"/>
                  </a:solidFill>
                  <a:latin typeface="Segoe UI" charset="0"/>
                  <a:ea typeface="微软雅黑" charset="-122"/>
                </a:defRPr>
              </a:lvl3pPr>
              <a:lvl4pPr marL="1600200" indent="-228600">
                <a:defRPr>
                  <a:solidFill>
                    <a:schemeClr val="tx1"/>
                  </a:solidFill>
                  <a:latin typeface="Segoe UI" charset="0"/>
                  <a:ea typeface="微软雅黑" charset="-122"/>
                </a:defRPr>
              </a:lvl4pPr>
              <a:lvl5pPr marL="2057400" indent="-228600">
                <a:defRPr>
                  <a:solidFill>
                    <a:schemeClr val="tx1"/>
                  </a:solidFill>
                  <a:latin typeface="Segoe UI" charset="0"/>
                  <a:ea typeface="微软雅黑" charset="-122"/>
                </a:defRPr>
              </a:lvl5pPr>
              <a:lvl6pPr marL="2514600" indent="-228600" eaLnBrk="0" fontAlgn="base" hangingPunct="0">
                <a:spcBef>
                  <a:spcPct val="0"/>
                </a:spcBef>
                <a:spcAft>
                  <a:spcPct val="0"/>
                </a:spcAft>
                <a:defRPr>
                  <a:solidFill>
                    <a:schemeClr val="tx1"/>
                  </a:solidFill>
                  <a:latin typeface="Segoe UI" charset="0"/>
                  <a:ea typeface="微软雅黑" charset="-122"/>
                </a:defRPr>
              </a:lvl6pPr>
              <a:lvl7pPr marL="2971800" indent="-228600" eaLnBrk="0" fontAlgn="base" hangingPunct="0">
                <a:spcBef>
                  <a:spcPct val="0"/>
                </a:spcBef>
                <a:spcAft>
                  <a:spcPct val="0"/>
                </a:spcAft>
                <a:defRPr>
                  <a:solidFill>
                    <a:schemeClr val="tx1"/>
                  </a:solidFill>
                  <a:latin typeface="Segoe UI" charset="0"/>
                  <a:ea typeface="微软雅黑" charset="-122"/>
                </a:defRPr>
              </a:lvl7pPr>
              <a:lvl8pPr marL="3429000" indent="-228600" eaLnBrk="0" fontAlgn="base" hangingPunct="0">
                <a:spcBef>
                  <a:spcPct val="0"/>
                </a:spcBef>
                <a:spcAft>
                  <a:spcPct val="0"/>
                </a:spcAft>
                <a:defRPr>
                  <a:solidFill>
                    <a:schemeClr val="tx1"/>
                  </a:solidFill>
                  <a:latin typeface="Segoe UI" charset="0"/>
                  <a:ea typeface="微软雅黑" charset="-122"/>
                </a:defRPr>
              </a:lvl8pPr>
              <a:lvl9pPr marL="3886200" indent="-228600" eaLnBrk="0" fontAlgn="base" hangingPunct="0">
                <a:spcBef>
                  <a:spcPct val="0"/>
                </a:spcBef>
                <a:spcAft>
                  <a:spcPct val="0"/>
                </a:spcAft>
                <a:defRPr>
                  <a:solidFill>
                    <a:schemeClr val="tx1"/>
                  </a:solidFill>
                  <a:latin typeface="Segoe UI" charset="0"/>
                  <a:ea typeface="微软雅黑"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微软雅黑" charset="-122"/>
                  <a:ea typeface="微软雅黑" charset="-122"/>
                  <a:cs typeface=""/>
                </a:rPr>
                <a:t> </a:t>
              </a:r>
              <a:r>
                <a:rPr kumimoji="0" lang="zh-CN" altLang="en-US" sz="24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微软雅黑" charset="-122"/>
                  <a:ea typeface="微软雅黑" charset="-122"/>
                  <a:cs typeface=""/>
                </a:rPr>
                <a:t>文献综述</a:t>
              </a:r>
              <a:endParaRPr kumimoji="0" lang="zh-CN" altLang="en-US" sz="2000" b="0" i="0" u="none" strike="noStrike" kern="0" cap="none" spc="0" normalizeH="0" baseline="0" noProof="0" smtClean="0">
                <a:ln>
                  <a:noFill/>
                </a:ln>
                <a:solidFill>
                  <a:srgbClr val="FFFFFF"/>
                </a:solidFill>
                <a:effectLst/>
                <a:uLnTx/>
                <a:uFillTx/>
                <a:latin typeface="Segoe UI" charset="0"/>
                <a:ea typeface="微软雅黑" charset="-122"/>
                <a:cs typeface=""/>
              </a:endParaRPr>
            </a:p>
          </p:txBody>
        </p:sp>
        <p:sp>
          <p:nvSpPr>
            <p:cNvPr id="11" name="任意多边形 27"/>
            <p:cNvSpPr/>
            <p:nvPr>
              <p:custDataLst>
                <p:tags r:id="rId5"/>
              </p:custDataLst>
            </p:nvPr>
          </p:nvSpPr>
          <p:spPr>
            <a:xfrm>
              <a:off x="4283075" y="4357672"/>
              <a:ext cx="3349625" cy="871537"/>
            </a:xfrm>
            <a:custGeom>
              <a:avLst/>
              <a:gdLst>
                <a:gd name="connsiteX0" fmla="*/ 0 w 4004734"/>
                <a:gd name="connsiteY0" fmla="*/ 0 h 1041400"/>
                <a:gd name="connsiteX1" fmla="*/ 3098800 w 4004734"/>
                <a:gd name="connsiteY1" fmla="*/ 0 h 1041400"/>
                <a:gd name="connsiteX2" fmla="*/ 3098800 w 4004734"/>
                <a:gd name="connsiteY2" fmla="*/ 1000 h 1041400"/>
                <a:gd name="connsiteX3" fmla="*/ 3484534 w 4004734"/>
                <a:gd name="connsiteY3" fmla="*/ 1000 h 1041400"/>
                <a:gd name="connsiteX4" fmla="*/ 4004734 w 4004734"/>
                <a:gd name="connsiteY4" fmla="*/ 521200 h 1041400"/>
                <a:gd name="connsiteX5" fmla="*/ 3484534 w 4004734"/>
                <a:gd name="connsiteY5" fmla="*/ 1041400 h 1041400"/>
                <a:gd name="connsiteX6" fmla="*/ 2578100 w 4004734"/>
                <a:gd name="connsiteY6" fmla="*/ 1041400 h 1041400"/>
                <a:gd name="connsiteX7" fmla="*/ 2357467 w 4004734"/>
                <a:gd name="connsiteY7" fmla="*/ 1041400 h 1041400"/>
                <a:gd name="connsiteX8" fmla="*/ 520700 w 4004734"/>
                <a:gd name="connsiteY8" fmla="*/ 1041400 h 1041400"/>
                <a:gd name="connsiteX9" fmla="*/ 0 w 4004734"/>
                <a:gd name="connsiteY9" fmla="*/ 520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4734" h="1041400">
                  <a:moveTo>
                    <a:pt x="0" y="0"/>
                  </a:moveTo>
                  <a:lnTo>
                    <a:pt x="3098800" y="0"/>
                  </a:lnTo>
                  <a:lnTo>
                    <a:pt x="3098800" y="1000"/>
                  </a:lnTo>
                  <a:lnTo>
                    <a:pt x="3484534" y="1000"/>
                  </a:lnTo>
                  <a:cubicBezTo>
                    <a:pt x="3771833" y="1000"/>
                    <a:pt x="4004734" y="233901"/>
                    <a:pt x="4004734" y="521200"/>
                  </a:cubicBezTo>
                  <a:cubicBezTo>
                    <a:pt x="4004734" y="808499"/>
                    <a:pt x="3771833" y="1041400"/>
                    <a:pt x="3484534" y="1041400"/>
                  </a:cubicBezTo>
                  <a:lnTo>
                    <a:pt x="2578100" y="1041400"/>
                  </a:lnTo>
                  <a:lnTo>
                    <a:pt x="2357467" y="1041400"/>
                  </a:lnTo>
                  <a:lnTo>
                    <a:pt x="520700" y="1041400"/>
                  </a:lnTo>
                  <a:cubicBezTo>
                    <a:pt x="233125" y="1041400"/>
                    <a:pt x="0" y="808275"/>
                    <a:pt x="0" y="520700"/>
                  </a:cubicBezTo>
                  <a:close/>
                </a:path>
              </a:pathLst>
            </a:custGeom>
            <a:gradFill flip="none" rotWithShape="1">
              <a:gsLst>
                <a:gs pos="10000">
                  <a:srgbClr val="475F77"/>
                </a:gs>
                <a:gs pos="0">
                  <a:srgbClr val="475F77">
                    <a:lumMod val="75000"/>
                  </a:srgbClr>
                </a:gs>
                <a:gs pos="100000">
                  <a:srgbClr val="475F77"/>
                </a:gs>
              </a:gsLst>
              <a:lin ang="0" scaled="1"/>
              <a:tileRect/>
            </a:gradFill>
            <a:ln w="12700" cap="flat" cmpd="sng" algn="ctr">
              <a:noFill/>
              <a:prstDash val="solid"/>
              <a:miter lim="800000"/>
            </a:ln>
            <a:effectLst/>
          </p:spPr>
          <p:txBody>
            <a:bodyPr anchor="ctr">
              <a:normAutofit/>
            </a:bodyPr>
            <a:lstStyle>
              <a:lvl1pPr>
                <a:defRPr>
                  <a:solidFill>
                    <a:schemeClr val="tx1"/>
                  </a:solidFill>
                  <a:latin typeface="Segoe UI" charset="0"/>
                  <a:ea typeface="微软雅黑" charset="-122"/>
                </a:defRPr>
              </a:lvl1pPr>
              <a:lvl2pPr marL="742950" indent="-285750">
                <a:defRPr>
                  <a:solidFill>
                    <a:schemeClr val="tx1"/>
                  </a:solidFill>
                  <a:latin typeface="Segoe UI" charset="0"/>
                  <a:ea typeface="微软雅黑" charset="-122"/>
                </a:defRPr>
              </a:lvl2pPr>
              <a:lvl3pPr marL="1143000" indent="-228600">
                <a:defRPr>
                  <a:solidFill>
                    <a:schemeClr val="tx1"/>
                  </a:solidFill>
                  <a:latin typeface="Segoe UI" charset="0"/>
                  <a:ea typeface="微软雅黑" charset="-122"/>
                </a:defRPr>
              </a:lvl3pPr>
              <a:lvl4pPr marL="1600200" indent="-228600">
                <a:defRPr>
                  <a:solidFill>
                    <a:schemeClr val="tx1"/>
                  </a:solidFill>
                  <a:latin typeface="Segoe UI" charset="0"/>
                  <a:ea typeface="微软雅黑" charset="-122"/>
                </a:defRPr>
              </a:lvl4pPr>
              <a:lvl5pPr marL="2057400" indent="-228600">
                <a:defRPr>
                  <a:solidFill>
                    <a:schemeClr val="tx1"/>
                  </a:solidFill>
                  <a:latin typeface="Segoe UI" charset="0"/>
                  <a:ea typeface="微软雅黑" charset="-122"/>
                </a:defRPr>
              </a:lvl5pPr>
              <a:lvl6pPr marL="2514600" indent="-228600" eaLnBrk="0" fontAlgn="base" hangingPunct="0">
                <a:spcBef>
                  <a:spcPct val="0"/>
                </a:spcBef>
                <a:spcAft>
                  <a:spcPct val="0"/>
                </a:spcAft>
                <a:defRPr>
                  <a:solidFill>
                    <a:schemeClr val="tx1"/>
                  </a:solidFill>
                  <a:latin typeface="Segoe UI" charset="0"/>
                  <a:ea typeface="微软雅黑" charset="-122"/>
                </a:defRPr>
              </a:lvl6pPr>
              <a:lvl7pPr marL="2971800" indent="-228600" eaLnBrk="0" fontAlgn="base" hangingPunct="0">
                <a:spcBef>
                  <a:spcPct val="0"/>
                </a:spcBef>
                <a:spcAft>
                  <a:spcPct val="0"/>
                </a:spcAft>
                <a:defRPr>
                  <a:solidFill>
                    <a:schemeClr val="tx1"/>
                  </a:solidFill>
                  <a:latin typeface="Segoe UI" charset="0"/>
                  <a:ea typeface="微软雅黑" charset="-122"/>
                </a:defRPr>
              </a:lvl7pPr>
              <a:lvl8pPr marL="3429000" indent="-228600" eaLnBrk="0" fontAlgn="base" hangingPunct="0">
                <a:spcBef>
                  <a:spcPct val="0"/>
                </a:spcBef>
                <a:spcAft>
                  <a:spcPct val="0"/>
                </a:spcAft>
                <a:defRPr>
                  <a:solidFill>
                    <a:schemeClr val="tx1"/>
                  </a:solidFill>
                  <a:latin typeface="Segoe UI" charset="0"/>
                  <a:ea typeface="微软雅黑" charset="-122"/>
                </a:defRPr>
              </a:lvl8pPr>
              <a:lvl9pPr marL="3886200" indent="-228600" eaLnBrk="0" fontAlgn="base" hangingPunct="0">
                <a:spcBef>
                  <a:spcPct val="0"/>
                </a:spcBef>
                <a:spcAft>
                  <a:spcPct val="0"/>
                </a:spcAft>
                <a:defRPr>
                  <a:solidFill>
                    <a:schemeClr val="tx1"/>
                  </a:solidFill>
                  <a:latin typeface="Segoe UI" charset="0"/>
                  <a:ea typeface="微软雅黑"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微软雅黑" charset="-122"/>
                  <a:ea typeface="微软雅黑" charset="-122"/>
                  <a:cs typeface=""/>
                </a:rPr>
                <a:t> </a:t>
              </a:r>
              <a:r>
                <a:rPr kumimoji="0" lang="zh-CN" altLang="en-US" sz="24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微软雅黑" charset="-122"/>
                  <a:ea typeface="微软雅黑" charset="-122"/>
                  <a:cs typeface=""/>
                </a:rPr>
                <a:t>主题宣讲</a:t>
              </a:r>
              <a:endParaRPr kumimoji="0" lang="zh-CN" altLang="en-US" sz="2000" b="0" i="0" u="none" strike="noStrike" kern="0" cap="none" spc="0" normalizeH="0" baseline="0" noProof="0" smtClean="0">
                <a:ln>
                  <a:noFill/>
                </a:ln>
                <a:solidFill>
                  <a:srgbClr val="FFFFFF"/>
                </a:solidFill>
                <a:effectLst/>
                <a:uLnTx/>
                <a:uFillTx/>
                <a:latin typeface="Segoe UI" charset="0"/>
                <a:ea typeface="微软雅黑" charset="-122"/>
                <a:cs typeface=""/>
              </a:endParaRPr>
            </a:p>
          </p:txBody>
        </p:sp>
        <p:sp>
          <p:nvSpPr>
            <p:cNvPr id="12" name="任意多边形 14"/>
            <p:cNvSpPr>
              <a:spLocks/>
            </p:cNvSpPr>
            <p:nvPr>
              <p:custDataLst>
                <p:tags r:id="rId6"/>
              </p:custDataLst>
            </p:nvPr>
          </p:nvSpPr>
          <p:spPr bwMode="auto">
            <a:xfrm rot="2700000">
              <a:off x="6973094" y="2229628"/>
              <a:ext cx="1200150" cy="1252538"/>
            </a:xfrm>
            <a:custGeom>
              <a:avLst/>
              <a:gdLst>
                <a:gd name="T0" fmla="*/ 0 w 1433027"/>
                <a:gd name="T1" fmla="*/ 0 h 1496621"/>
                <a:gd name="T2" fmla="*/ 914093 w 1433027"/>
                <a:gd name="T3" fmla="*/ 0 h 1496621"/>
                <a:gd name="T4" fmla="*/ 1200150 w 1433027"/>
                <a:gd name="T5" fmla="*/ 285858 h 1496621"/>
                <a:gd name="T6" fmla="*/ 1200150 w 1433027"/>
                <a:gd name="T7" fmla="*/ 1252538 h 1496621"/>
                <a:gd name="T8" fmla="*/ 1178334 w 1433027"/>
                <a:gd name="T9" fmla="*/ 1178974 h 1496621"/>
                <a:gd name="T10" fmla="*/ 1082539 w 1433027"/>
                <a:gd name="T11" fmla="*/ 1034817 h 1496621"/>
                <a:gd name="T12" fmla="*/ 774183 w 1433027"/>
                <a:gd name="T13" fmla="*/ 726674 h 1496621"/>
                <a:gd name="T14" fmla="*/ 772771 w 1433027"/>
                <a:gd name="T15" fmla="*/ 728085 h 1496621"/>
                <a:gd name="T16" fmla="*/ 448119 w 1433027"/>
                <a:gd name="T17" fmla="*/ 403659 h 1496621"/>
                <a:gd name="T18" fmla="*/ 449531 w 1433027"/>
                <a:gd name="T19" fmla="*/ 402248 h 1496621"/>
                <a:gd name="T20" fmla="*/ 141174 w 1433027"/>
                <a:gd name="T21" fmla="*/ 94106 h 1496621"/>
                <a:gd name="T22" fmla="*/ 72764 w 1433027"/>
                <a:gd name="T23" fmla="*/ 38264 h 14966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33027" h="1496621">
                  <a:moveTo>
                    <a:pt x="0" y="0"/>
                  </a:moveTo>
                  <a:lnTo>
                    <a:pt x="1091464" y="0"/>
                  </a:lnTo>
                  <a:cubicBezTo>
                    <a:pt x="1280104" y="0"/>
                    <a:pt x="1433027" y="152923"/>
                    <a:pt x="1433027" y="341563"/>
                  </a:cubicBezTo>
                  <a:lnTo>
                    <a:pt x="1433027" y="1496621"/>
                  </a:lnTo>
                  <a:lnTo>
                    <a:pt x="1406978" y="1408722"/>
                  </a:lnTo>
                  <a:cubicBezTo>
                    <a:pt x="1381559" y="1346041"/>
                    <a:pt x="1343432" y="1287308"/>
                    <a:pt x="1292595" y="1236472"/>
                  </a:cubicBezTo>
                  <a:lnTo>
                    <a:pt x="924405" y="868281"/>
                  </a:lnTo>
                  <a:lnTo>
                    <a:pt x="922719" y="869967"/>
                  </a:lnTo>
                  <a:lnTo>
                    <a:pt x="535072" y="482320"/>
                  </a:lnTo>
                  <a:lnTo>
                    <a:pt x="536758" y="480634"/>
                  </a:lnTo>
                  <a:lnTo>
                    <a:pt x="168567" y="112444"/>
                  </a:lnTo>
                  <a:cubicBezTo>
                    <a:pt x="143149" y="87025"/>
                    <a:pt x="115756" y="64784"/>
                    <a:pt x="86883" y="45721"/>
                  </a:cubicBezTo>
                  <a:lnTo>
                    <a:pt x="0" y="0"/>
                  </a:lnTo>
                  <a:close/>
                </a:path>
              </a:pathLst>
            </a:custGeom>
            <a:solidFill>
              <a:schemeClr val="accent3"/>
            </a:solidFill>
            <a:ln>
              <a:noFill/>
            </a:ln>
            <a:effectLst/>
            <a:extLst/>
          </p:spPr>
          <p:txBody>
            <a:bodyPr anchor="ctr"/>
            <a:lstStyle/>
            <a:p>
              <a:pPr eaLnBrk="0" fontAlgn="base" hangingPunct="0">
                <a:spcBef>
                  <a:spcPct val="0"/>
                </a:spcBef>
                <a:spcAft>
                  <a:spcPct val="0"/>
                </a:spcAft>
              </a:pPr>
              <a:endParaRPr lang="zh-CN" altLang="en-US" smtClean="0">
                <a:solidFill>
                  <a:srgbClr val="000000"/>
                </a:solidFill>
                <a:latin typeface="Segoe UI" charset="0"/>
                <a:ea typeface="微软雅黑" charset="-122"/>
              </a:endParaRPr>
            </a:p>
          </p:txBody>
        </p:sp>
        <p:sp>
          <p:nvSpPr>
            <p:cNvPr id="13" name="任意多边形 22"/>
            <p:cNvSpPr>
              <a:spLocks/>
            </p:cNvSpPr>
            <p:nvPr>
              <p:custDataLst>
                <p:tags r:id="rId7"/>
              </p:custDataLst>
            </p:nvPr>
          </p:nvSpPr>
          <p:spPr bwMode="auto">
            <a:xfrm rot="18900000" flipH="1">
              <a:off x="3741738" y="3548047"/>
              <a:ext cx="1200150" cy="1250950"/>
            </a:xfrm>
            <a:custGeom>
              <a:avLst/>
              <a:gdLst>
                <a:gd name="T0" fmla="*/ 0 w 1433027"/>
                <a:gd name="T1" fmla="*/ 0 h 1496621"/>
                <a:gd name="T2" fmla="*/ 914093 w 1433027"/>
                <a:gd name="T3" fmla="*/ 0 h 1496621"/>
                <a:gd name="T4" fmla="*/ 1200150 w 1433027"/>
                <a:gd name="T5" fmla="*/ 285495 h 1496621"/>
                <a:gd name="T6" fmla="*/ 1200150 w 1433027"/>
                <a:gd name="T7" fmla="*/ 1250950 h 1496621"/>
                <a:gd name="T8" fmla="*/ 1178334 w 1433027"/>
                <a:gd name="T9" fmla="*/ 1177480 h 1496621"/>
                <a:gd name="T10" fmla="*/ 1082539 w 1433027"/>
                <a:gd name="T11" fmla="*/ 1033505 h 1496621"/>
                <a:gd name="T12" fmla="*/ 774183 w 1433027"/>
                <a:gd name="T13" fmla="*/ 725752 h 1496621"/>
                <a:gd name="T14" fmla="*/ 772771 w 1433027"/>
                <a:gd name="T15" fmla="*/ 727162 h 1496621"/>
                <a:gd name="T16" fmla="*/ 448119 w 1433027"/>
                <a:gd name="T17" fmla="*/ 403147 h 1496621"/>
                <a:gd name="T18" fmla="*/ 449531 w 1433027"/>
                <a:gd name="T19" fmla="*/ 401738 h 1496621"/>
                <a:gd name="T20" fmla="*/ 141174 w 1433027"/>
                <a:gd name="T21" fmla="*/ 93986 h 1496621"/>
                <a:gd name="T22" fmla="*/ 72764 w 1433027"/>
                <a:gd name="T23" fmla="*/ 38216 h 14966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33027" h="1496621">
                  <a:moveTo>
                    <a:pt x="0" y="0"/>
                  </a:moveTo>
                  <a:lnTo>
                    <a:pt x="1091464" y="0"/>
                  </a:lnTo>
                  <a:cubicBezTo>
                    <a:pt x="1280104" y="0"/>
                    <a:pt x="1433027" y="152923"/>
                    <a:pt x="1433027" y="341563"/>
                  </a:cubicBezTo>
                  <a:lnTo>
                    <a:pt x="1433027" y="1496621"/>
                  </a:lnTo>
                  <a:lnTo>
                    <a:pt x="1406978" y="1408722"/>
                  </a:lnTo>
                  <a:cubicBezTo>
                    <a:pt x="1381559" y="1346041"/>
                    <a:pt x="1343432" y="1287308"/>
                    <a:pt x="1292595" y="1236472"/>
                  </a:cubicBezTo>
                  <a:lnTo>
                    <a:pt x="924405" y="868281"/>
                  </a:lnTo>
                  <a:lnTo>
                    <a:pt x="922719" y="869967"/>
                  </a:lnTo>
                  <a:lnTo>
                    <a:pt x="535072" y="482320"/>
                  </a:lnTo>
                  <a:lnTo>
                    <a:pt x="536758" y="480634"/>
                  </a:lnTo>
                  <a:lnTo>
                    <a:pt x="168567" y="112444"/>
                  </a:lnTo>
                  <a:cubicBezTo>
                    <a:pt x="143149" y="87025"/>
                    <a:pt x="115756" y="64784"/>
                    <a:pt x="86883" y="45721"/>
                  </a:cubicBezTo>
                  <a:lnTo>
                    <a:pt x="0" y="0"/>
                  </a:lnTo>
                  <a:close/>
                </a:path>
              </a:pathLst>
            </a:custGeom>
            <a:solidFill>
              <a:schemeClr val="accent3"/>
            </a:solidFill>
            <a:ln>
              <a:noFill/>
            </a:ln>
            <a:effectLst/>
            <a:extLst/>
          </p:spPr>
          <p:txBody>
            <a:bodyPr anchor="ctr"/>
            <a:lstStyle/>
            <a:p>
              <a:pPr eaLnBrk="0" fontAlgn="base" hangingPunct="0">
                <a:spcBef>
                  <a:spcPct val="0"/>
                </a:spcBef>
                <a:spcAft>
                  <a:spcPct val="0"/>
                </a:spcAft>
              </a:pPr>
              <a:endParaRPr lang="zh-CN" altLang="en-US" smtClean="0">
                <a:solidFill>
                  <a:srgbClr val="000000"/>
                </a:solidFill>
                <a:latin typeface="Segoe UI" charset="0"/>
                <a:ea typeface="微软雅黑" charset="-122"/>
              </a:endParaRPr>
            </a:p>
          </p:txBody>
        </p:sp>
        <p:sp>
          <p:nvSpPr>
            <p:cNvPr id="23" name="任意多边形 5"/>
            <p:cNvSpPr/>
            <p:nvPr>
              <p:custDataLst>
                <p:tags r:id="rId8"/>
              </p:custDataLst>
            </p:nvPr>
          </p:nvSpPr>
          <p:spPr>
            <a:xfrm>
              <a:off x="4283075" y="1725597"/>
              <a:ext cx="3349625" cy="871537"/>
            </a:xfrm>
            <a:custGeom>
              <a:avLst/>
              <a:gdLst>
                <a:gd name="connsiteX0" fmla="*/ 520200 w 4004734"/>
                <a:gd name="connsiteY0" fmla="*/ 0 h 1041400"/>
                <a:gd name="connsiteX1" fmla="*/ 1426634 w 4004734"/>
                <a:gd name="connsiteY1" fmla="*/ 0 h 1041400"/>
                <a:gd name="connsiteX2" fmla="*/ 1647267 w 4004734"/>
                <a:gd name="connsiteY2" fmla="*/ 0 h 1041400"/>
                <a:gd name="connsiteX3" fmla="*/ 3484034 w 4004734"/>
                <a:gd name="connsiteY3" fmla="*/ 0 h 1041400"/>
                <a:gd name="connsiteX4" fmla="*/ 4004734 w 4004734"/>
                <a:gd name="connsiteY4" fmla="*/ 520700 h 1041400"/>
                <a:gd name="connsiteX5" fmla="*/ 4004734 w 4004734"/>
                <a:gd name="connsiteY5" fmla="*/ 1041400 h 1041400"/>
                <a:gd name="connsiteX6" fmla="*/ 905934 w 4004734"/>
                <a:gd name="connsiteY6" fmla="*/ 1041400 h 1041400"/>
                <a:gd name="connsiteX7" fmla="*/ 905934 w 4004734"/>
                <a:gd name="connsiteY7" fmla="*/ 1040400 h 1041400"/>
                <a:gd name="connsiteX8" fmla="*/ 520200 w 4004734"/>
                <a:gd name="connsiteY8" fmla="*/ 1040400 h 1041400"/>
                <a:gd name="connsiteX9" fmla="*/ 0 w 4004734"/>
                <a:gd name="connsiteY9" fmla="*/ 520200 h 1041400"/>
                <a:gd name="connsiteX10" fmla="*/ 520200 w 4004734"/>
                <a:gd name="connsiteY10"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4734" h="1041400">
                  <a:moveTo>
                    <a:pt x="520200" y="0"/>
                  </a:moveTo>
                  <a:lnTo>
                    <a:pt x="1426634" y="0"/>
                  </a:lnTo>
                  <a:lnTo>
                    <a:pt x="1647267" y="0"/>
                  </a:lnTo>
                  <a:lnTo>
                    <a:pt x="3484034" y="0"/>
                  </a:lnTo>
                  <a:cubicBezTo>
                    <a:pt x="3771609" y="0"/>
                    <a:pt x="4004734" y="233125"/>
                    <a:pt x="4004734" y="520700"/>
                  </a:cubicBezTo>
                  <a:lnTo>
                    <a:pt x="4004734" y="1041400"/>
                  </a:lnTo>
                  <a:lnTo>
                    <a:pt x="905934" y="1041400"/>
                  </a:lnTo>
                  <a:lnTo>
                    <a:pt x="905934" y="1040400"/>
                  </a:lnTo>
                  <a:lnTo>
                    <a:pt x="520200" y="1040400"/>
                  </a:lnTo>
                  <a:cubicBezTo>
                    <a:pt x="232901" y="1040400"/>
                    <a:pt x="0" y="807499"/>
                    <a:pt x="0" y="520200"/>
                  </a:cubicBezTo>
                  <a:cubicBezTo>
                    <a:pt x="0" y="232901"/>
                    <a:pt x="232901" y="0"/>
                    <a:pt x="520200" y="0"/>
                  </a:cubicBezTo>
                  <a:close/>
                </a:path>
              </a:pathLst>
            </a:custGeom>
            <a:solidFill>
              <a:schemeClr val="tx2"/>
            </a:solidFill>
            <a:ln w="12700" cap="flat" cmpd="sng" algn="ctr">
              <a:noFill/>
              <a:prstDash val="solid"/>
              <a:miter lim="800000"/>
            </a:ln>
            <a:effectLst/>
          </p:spPr>
          <p:txBody>
            <a:bodyPr anchor="ctr">
              <a:normAutofit/>
            </a:bodyPr>
            <a:lstStyle>
              <a:lvl1pPr>
                <a:defRPr>
                  <a:solidFill>
                    <a:schemeClr val="tx1"/>
                  </a:solidFill>
                  <a:latin typeface="Segoe UI" charset="0"/>
                  <a:ea typeface="微软雅黑" charset="-122"/>
                </a:defRPr>
              </a:lvl1pPr>
              <a:lvl2pPr marL="742950" indent="-285750">
                <a:defRPr>
                  <a:solidFill>
                    <a:schemeClr val="tx1"/>
                  </a:solidFill>
                  <a:latin typeface="Segoe UI" charset="0"/>
                  <a:ea typeface="微软雅黑" charset="-122"/>
                </a:defRPr>
              </a:lvl2pPr>
              <a:lvl3pPr marL="1143000" indent="-228600">
                <a:defRPr>
                  <a:solidFill>
                    <a:schemeClr val="tx1"/>
                  </a:solidFill>
                  <a:latin typeface="Segoe UI" charset="0"/>
                  <a:ea typeface="微软雅黑" charset="-122"/>
                </a:defRPr>
              </a:lvl3pPr>
              <a:lvl4pPr marL="1600200" indent="-228600">
                <a:defRPr>
                  <a:solidFill>
                    <a:schemeClr val="tx1"/>
                  </a:solidFill>
                  <a:latin typeface="Segoe UI" charset="0"/>
                  <a:ea typeface="微软雅黑" charset="-122"/>
                </a:defRPr>
              </a:lvl4pPr>
              <a:lvl5pPr marL="2057400" indent="-228600">
                <a:defRPr>
                  <a:solidFill>
                    <a:schemeClr val="tx1"/>
                  </a:solidFill>
                  <a:latin typeface="Segoe UI" charset="0"/>
                  <a:ea typeface="微软雅黑" charset="-122"/>
                </a:defRPr>
              </a:lvl5pPr>
              <a:lvl6pPr marL="2514600" indent="-228600" eaLnBrk="0" fontAlgn="base" hangingPunct="0">
                <a:spcBef>
                  <a:spcPct val="0"/>
                </a:spcBef>
                <a:spcAft>
                  <a:spcPct val="0"/>
                </a:spcAft>
                <a:defRPr>
                  <a:solidFill>
                    <a:schemeClr val="tx1"/>
                  </a:solidFill>
                  <a:latin typeface="Segoe UI" charset="0"/>
                  <a:ea typeface="微软雅黑" charset="-122"/>
                </a:defRPr>
              </a:lvl6pPr>
              <a:lvl7pPr marL="2971800" indent="-228600" eaLnBrk="0" fontAlgn="base" hangingPunct="0">
                <a:spcBef>
                  <a:spcPct val="0"/>
                </a:spcBef>
                <a:spcAft>
                  <a:spcPct val="0"/>
                </a:spcAft>
                <a:defRPr>
                  <a:solidFill>
                    <a:schemeClr val="tx1"/>
                  </a:solidFill>
                  <a:latin typeface="Segoe UI" charset="0"/>
                  <a:ea typeface="微软雅黑" charset="-122"/>
                </a:defRPr>
              </a:lvl7pPr>
              <a:lvl8pPr marL="3429000" indent="-228600" eaLnBrk="0" fontAlgn="base" hangingPunct="0">
                <a:spcBef>
                  <a:spcPct val="0"/>
                </a:spcBef>
                <a:spcAft>
                  <a:spcPct val="0"/>
                </a:spcAft>
                <a:defRPr>
                  <a:solidFill>
                    <a:schemeClr val="tx1"/>
                  </a:solidFill>
                  <a:latin typeface="Segoe UI" charset="0"/>
                  <a:ea typeface="微软雅黑" charset="-122"/>
                </a:defRPr>
              </a:lvl8pPr>
              <a:lvl9pPr marL="3886200" indent="-228600" eaLnBrk="0" fontAlgn="base" hangingPunct="0">
                <a:spcBef>
                  <a:spcPct val="0"/>
                </a:spcBef>
                <a:spcAft>
                  <a:spcPct val="0"/>
                </a:spcAft>
                <a:defRPr>
                  <a:solidFill>
                    <a:schemeClr val="tx1"/>
                  </a:solidFill>
                  <a:latin typeface="Segoe UI" charset="0"/>
                  <a:ea typeface="微软雅黑"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微软雅黑" charset="-122"/>
                  <a:ea typeface="微软雅黑" charset="-122"/>
                  <a:cs typeface=""/>
                </a:rPr>
                <a:t>背景介绍</a:t>
              </a:r>
              <a:endParaRPr kumimoji="0" lang="zh-CN" altLang="en-US" sz="3200" b="0" i="0" u="none" strike="noStrike" kern="0" cap="none" spc="0" normalizeH="0" baseline="0" noProof="0" dirty="0" smtClean="0">
                <a:ln>
                  <a:noFill/>
                </a:ln>
                <a:solidFill>
                  <a:srgbClr val="FFFFFF"/>
                </a:solidFill>
                <a:effectLst/>
                <a:uLnTx/>
                <a:uFillTx/>
                <a:ea typeface="微软雅黑" charset="-122"/>
                <a:cs typeface=""/>
              </a:endParaRPr>
            </a:p>
          </p:txBody>
        </p:sp>
        <p:sp>
          <p:nvSpPr>
            <p:cNvPr id="24" name="任意多边形 21"/>
            <p:cNvSpPr/>
            <p:nvPr>
              <p:custDataLst>
                <p:tags r:id="rId9"/>
              </p:custDataLst>
            </p:nvPr>
          </p:nvSpPr>
          <p:spPr>
            <a:xfrm flipH="1">
              <a:off x="4283075" y="3044809"/>
              <a:ext cx="3349625" cy="871538"/>
            </a:xfrm>
            <a:custGeom>
              <a:avLst/>
              <a:gdLst>
                <a:gd name="connsiteX0" fmla="*/ 3484034 w 4004734"/>
                <a:gd name="connsiteY0" fmla="*/ 0 h 1041400"/>
                <a:gd name="connsiteX1" fmla="*/ 3098800 w 4004734"/>
                <a:gd name="connsiteY1" fmla="*/ 0 h 1041400"/>
                <a:gd name="connsiteX2" fmla="*/ 1813078 w 4004734"/>
                <a:gd name="connsiteY2" fmla="*/ 0 h 1041400"/>
                <a:gd name="connsiteX3" fmla="*/ 0 w 4004734"/>
                <a:gd name="connsiteY3" fmla="*/ 0 h 1041400"/>
                <a:gd name="connsiteX4" fmla="*/ 0 w 4004734"/>
                <a:gd name="connsiteY4" fmla="*/ 520700 h 1041400"/>
                <a:gd name="connsiteX5" fmla="*/ 520700 w 4004734"/>
                <a:gd name="connsiteY5" fmla="*/ 1041400 h 1041400"/>
                <a:gd name="connsiteX6" fmla="*/ 1813078 w 4004734"/>
                <a:gd name="connsiteY6" fmla="*/ 1041400 h 1041400"/>
                <a:gd name="connsiteX7" fmla="*/ 2357467 w 4004734"/>
                <a:gd name="connsiteY7" fmla="*/ 1041400 h 1041400"/>
                <a:gd name="connsiteX8" fmla="*/ 2578100 w 4004734"/>
                <a:gd name="connsiteY8" fmla="*/ 1041400 h 1041400"/>
                <a:gd name="connsiteX9" fmla="*/ 3122124 w 4004734"/>
                <a:gd name="connsiteY9" fmla="*/ 1041400 h 1041400"/>
                <a:gd name="connsiteX10" fmla="*/ 4004734 w 4004734"/>
                <a:gd name="connsiteY10" fmla="*/ 1041400 h 1041400"/>
                <a:gd name="connsiteX11" fmla="*/ 4004734 w 4004734"/>
                <a:gd name="connsiteY11" fmla="*/ 520700 h 1041400"/>
                <a:gd name="connsiteX12" fmla="*/ 3484034 w 4004734"/>
                <a:gd name="connsiteY12"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4734" h="1041400">
                  <a:moveTo>
                    <a:pt x="3484034" y="0"/>
                  </a:moveTo>
                  <a:lnTo>
                    <a:pt x="3098800" y="0"/>
                  </a:lnTo>
                  <a:lnTo>
                    <a:pt x="1813078" y="0"/>
                  </a:lnTo>
                  <a:lnTo>
                    <a:pt x="0" y="0"/>
                  </a:lnTo>
                  <a:lnTo>
                    <a:pt x="0" y="520700"/>
                  </a:lnTo>
                  <a:cubicBezTo>
                    <a:pt x="0" y="808275"/>
                    <a:pt x="233125" y="1041400"/>
                    <a:pt x="520700" y="1041400"/>
                  </a:cubicBezTo>
                  <a:lnTo>
                    <a:pt x="1813078" y="1041400"/>
                  </a:lnTo>
                  <a:lnTo>
                    <a:pt x="2357467" y="1041400"/>
                  </a:lnTo>
                  <a:lnTo>
                    <a:pt x="2578100" y="1041400"/>
                  </a:lnTo>
                  <a:lnTo>
                    <a:pt x="3122124" y="1041400"/>
                  </a:lnTo>
                  <a:lnTo>
                    <a:pt x="4004734" y="1041400"/>
                  </a:lnTo>
                  <a:lnTo>
                    <a:pt x="4004734" y="520700"/>
                  </a:lnTo>
                  <a:cubicBezTo>
                    <a:pt x="4004734" y="233125"/>
                    <a:pt x="3771609" y="0"/>
                    <a:pt x="3484034" y="0"/>
                  </a:cubicBezTo>
                  <a:close/>
                </a:path>
              </a:pathLst>
            </a:custGeom>
            <a:solidFill>
              <a:schemeClr val="tx2"/>
            </a:solidFill>
            <a:ln w="12700" cap="flat" cmpd="sng" algn="ctr">
              <a:noFill/>
              <a:prstDash val="solid"/>
              <a:miter lim="800000"/>
            </a:ln>
            <a:effectLst/>
          </p:spPr>
          <p:txBody>
            <a:bodyPr anchor="ctr">
              <a:normAutofit/>
            </a:bodyPr>
            <a:lstStyle>
              <a:lvl1pPr>
                <a:defRPr>
                  <a:solidFill>
                    <a:schemeClr val="tx1"/>
                  </a:solidFill>
                  <a:latin typeface="Segoe UI" charset="0"/>
                  <a:ea typeface="微软雅黑" charset="-122"/>
                </a:defRPr>
              </a:lvl1pPr>
              <a:lvl2pPr marL="742950" indent="-285750">
                <a:defRPr>
                  <a:solidFill>
                    <a:schemeClr val="tx1"/>
                  </a:solidFill>
                  <a:latin typeface="Segoe UI" charset="0"/>
                  <a:ea typeface="微软雅黑" charset="-122"/>
                </a:defRPr>
              </a:lvl2pPr>
              <a:lvl3pPr marL="1143000" indent="-228600">
                <a:defRPr>
                  <a:solidFill>
                    <a:schemeClr val="tx1"/>
                  </a:solidFill>
                  <a:latin typeface="Segoe UI" charset="0"/>
                  <a:ea typeface="微软雅黑" charset="-122"/>
                </a:defRPr>
              </a:lvl3pPr>
              <a:lvl4pPr marL="1600200" indent="-228600">
                <a:defRPr>
                  <a:solidFill>
                    <a:schemeClr val="tx1"/>
                  </a:solidFill>
                  <a:latin typeface="Segoe UI" charset="0"/>
                  <a:ea typeface="微软雅黑" charset="-122"/>
                </a:defRPr>
              </a:lvl4pPr>
              <a:lvl5pPr marL="2057400" indent="-228600">
                <a:defRPr>
                  <a:solidFill>
                    <a:schemeClr val="tx1"/>
                  </a:solidFill>
                  <a:latin typeface="Segoe UI" charset="0"/>
                  <a:ea typeface="微软雅黑" charset="-122"/>
                </a:defRPr>
              </a:lvl5pPr>
              <a:lvl6pPr marL="2514600" indent="-228600" eaLnBrk="0" fontAlgn="base" hangingPunct="0">
                <a:spcBef>
                  <a:spcPct val="0"/>
                </a:spcBef>
                <a:spcAft>
                  <a:spcPct val="0"/>
                </a:spcAft>
                <a:defRPr>
                  <a:solidFill>
                    <a:schemeClr val="tx1"/>
                  </a:solidFill>
                  <a:latin typeface="Segoe UI" charset="0"/>
                  <a:ea typeface="微软雅黑" charset="-122"/>
                </a:defRPr>
              </a:lvl6pPr>
              <a:lvl7pPr marL="2971800" indent="-228600" eaLnBrk="0" fontAlgn="base" hangingPunct="0">
                <a:spcBef>
                  <a:spcPct val="0"/>
                </a:spcBef>
                <a:spcAft>
                  <a:spcPct val="0"/>
                </a:spcAft>
                <a:defRPr>
                  <a:solidFill>
                    <a:schemeClr val="tx1"/>
                  </a:solidFill>
                  <a:latin typeface="Segoe UI" charset="0"/>
                  <a:ea typeface="微软雅黑" charset="-122"/>
                </a:defRPr>
              </a:lvl7pPr>
              <a:lvl8pPr marL="3429000" indent="-228600" eaLnBrk="0" fontAlgn="base" hangingPunct="0">
                <a:spcBef>
                  <a:spcPct val="0"/>
                </a:spcBef>
                <a:spcAft>
                  <a:spcPct val="0"/>
                </a:spcAft>
                <a:defRPr>
                  <a:solidFill>
                    <a:schemeClr val="tx1"/>
                  </a:solidFill>
                  <a:latin typeface="Segoe UI" charset="0"/>
                  <a:ea typeface="微软雅黑" charset="-122"/>
                </a:defRPr>
              </a:lvl8pPr>
              <a:lvl9pPr marL="3886200" indent="-228600" eaLnBrk="0" fontAlgn="base" hangingPunct="0">
                <a:spcBef>
                  <a:spcPct val="0"/>
                </a:spcBef>
                <a:spcAft>
                  <a:spcPct val="0"/>
                </a:spcAft>
                <a:defRPr>
                  <a:solidFill>
                    <a:schemeClr val="tx1"/>
                  </a:solidFill>
                  <a:latin typeface="Segoe UI" charset="0"/>
                  <a:ea typeface="微软雅黑"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微软雅黑" charset="-122"/>
                  <a:cs typeface=""/>
                </a:rPr>
                <a:t> </a:t>
              </a:r>
              <a:r>
                <a:rPr lang="zh-CN" altLang="en-US" sz="3200" b="1" kern="0" dirty="0" smtClean="0">
                  <a:solidFill>
                    <a:srgbClr val="FFFFFF"/>
                  </a:solidFill>
                  <a:effectLst>
                    <a:outerShdw blurRad="38100" dist="38100" dir="2700000" algn="tl">
                      <a:srgbClr val="000000"/>
                    </a:outerShdw>
                  </a:effectLst>
                  <a:latin typeface="微软雅黑" charset="-122"/>
                  <a:cs typeface=""/>
                </a:rPr>
                <a:t>算法设计</a:t>
              </a:r>
              <a:endParaRPr kumimoji="0" lang="zh-CN" altLang="en-US" sz="3200" b="0" i="0" u="none" strike="noStrike" kern="0" cap="none" spc="0" normalizeH="0" baseline="0" noProof="0" dirty="0" smtClean="0">
                <a:ln>
                  <a:noFill/>
                </a:ln>
                <a:solidFill>
                  <a:srgbClr val="FFFFFF"/>
                </a:solidFill>
                <a:effectLst/>
                <a:uLnTx/>
                <a:uFillTx/>
                <a:cs typeface=""/>
              </a:endParaRPr>
            </a:p>
          </p:txBody>
        </p:sp>
        <p:sp>
          <p:nvSpPr>
            <p:cNvPr id="25" name="任意多边形 27"/>
            <p:cNvSpPr/>
            <p:nvPr>
              <p:custDataLst>
                <p:tags r:id="rId10"/>
              </p:custDataLst>
            </p:nvPr>
          </p:nvSpPr>
          <p:spPr>
            <a:xfrm>
              <a:off x="4283075" y="4357672"/>
              <a:ext cx="3349625" cy="871537"/>
            </a:xfrm>
            <a:custGeom>
              <a:avLst/>
              <a:gdLst>
                <a:gd name="connsiteX0" fmla="*/ 0 w 4004734"/>
                <a:gd name="connsiteY0" fmla="*/ 0 h 1041400"/>
                <a:gd name="connsiteX1" fmla="*/ 3098800 w 4004734"/>
                <a:gd name="connsiteY1" fmla="*/ 0 h 1041400"/>
                <a:gd name="connsiteX2" fmla="*/ 3098800 w 4004734"/>
                <a:gd name="connsiteY2" fmla="*/ 1000 h 1041400"/>
                <a:gd name="connsiteX3" fmla="*/ 3484534 w 4004734"/>
                <a:gd name="connsiteY3" fmla="*/ 1000 h 1041400"/>
                <a:gd name="connsiteX4" fmla="*/ 4004734 w 4004734"/>
                <a:gd name="connsiteY4" fmla="*/ 521200 h 1041400"/>
                <a:gd name="connsiteX5" fmla="*/ 3484534 w 4004734"/>
                <a:gd name="connsiteY5" fmla="*/ 1041400 h 1041400"/>
                <a:gd name="connsiteX6" fmla="*/ 2578100 w 4004734"/>
                <a:gd name="connsiteY6" fmla="*/ 1041400 h 1041400"/>
                <a:gd name="connsiteX7" fmla="*/ 2357467 w 4004734"/>
                <a:gd name="connsiteY7" fmla="*/ 1041400 h 1041400"/>
                <a:gd name="connsiteX8" fmla="*/ 520700 w 4004734"/>
                <a:gd name="connsiteY8" fmla="*/ 1041400 h 1041400"/>
                <a:gd name="connsiteX9" fmla="*/ 0 w 4004734"/>
                <a:gd name="connsiteY9" fmla="*/ 520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4734" h="1041400">
                  <a:moveTo>
                    <a:pt x="0" y="0"/>
                  </a:moveTo>
                  <a:lnTo>
                    <a:pt x="3098800" y="0"/>
                  </a:lnTo>
                  <a:lnTo>
                    <a:pt x="3098800" y="1000"/>
                  </a:lnTo>
                  <a:lnTo>
                    <a:pt x="3484534" y="1000"/>
                  </a:lnTo>
                  <a:cubicBezTo>
                    <a:pt x="3771833" y="1000"/>
                    <a:pt x="4004734" y="233901"/>
                    <a:pt x="4004734" y="521200"/>
                  </a:cubicBezTo>
                  <a:cubicBezTo>
                    <a:pt x="4004734" y="808499"/>
                    <a:pt x="3771833" y="1041400"/>
                    <a:pt x="3484534" y="1041400"/>
                  </a:cubicBezTo>
                  <a:lnTo>
                    <a:pt x="2578100" y="1041400"/>
                  </a:lnTo>
                  <a:lnTo>
                    <a:pt x="2357467" y="1041400"/>
                  </a:lnTo>
                  <a:lnTo>
                    <a:pt x="520700" y="1041400"/>
                  </a:lnTo>
                  <a:cubicBezTo>
                    <a:pt x="233125" y="1041400"/>
                    <a:pt x="0" y="808275"/>
                    <a:pt x="0" y="520700"/>
                  </a:cubicBezTo>
                  <a:close/>
                </a:path>
              </a:pathLst>
            </a:custGeom>
            <a:solidFill>
              <a:schemeClr val="tx2"/>
            </a:solidFill>
            <a:ln w="12700" cap="flat" cmpd="sng" algn="ctr">
              <a:noFill/>
              <a:prstDash val="solid"/>
              <a:miter lim="800000"/>
            </a:ln>
            <a:effectLst/>
          </p:spPr>
          <p:txBody>
            <a:bodyPr anchor="ctr">
              <a:normAutofit/>
            </a:bodyPr>
            <a:lstStyle>
              <a:lvl1pPr>
                <a:defRPr>
                  <a:solidFill>
                    <a:schemeClr val="tx1"/>
                  </a:solidFill>
                  <a:latin typeface="Segoe UI" charset="0"/>
                  <a:ea typeface="微软雅黑" charset="-122"/>
                </a:defRPr>
              </a:lvl1pPr>
              <a:lvl2pPr marL="742950" indent="-285750">
                <a:defRPr>
                  <a:solidFill>
                    <a:schemeClr val="tx1"/>
                  </a:solidFill>
                  <a:latin typeface="Segoe UI" charset="0"/>
                  <a:ea typeface="微软雅黑" charset="-122"/>
                </a:defRPr>
              </a:lvl2pPr>
              <a:lvl3pPr marL="1143000" indent="-228600">
                <a:defRPr>
                  <a:solidFill>
                    <a:schemeClr val="tx1"/>
                  </a:solidFill>
                  <a:latin typeface="Segoe UI" charset="0"/>
                  <a:ea typeface="微软雅黑" charset="-122"/>
                </a:defRPr>
              </a:lvl3pPr>
              <a:lvl4pPr marL="1600200" indent="-228600">
                <a:defRPr>
                  <a:solidFill>
                    <a:schemeClr val="tx1"/>
                  </a:solidFill>
                  <a:latin typeface="Segoe UI" charset="0"/>
                  <a:ea typeface="微软雅黑" charset="-122"/>
                </a:defRPr>
              </a:lvl4pPr>
              <a:lvl5pPr marL="2057400" indent="-228600">
                <a:defRPr>
                  <a:solidFill>
                    <a:schemeClr val="tx1"/>
                  </a:solidFill>
                  <a:latin typeface="Segoe UI" charset="0"/>
                  <a:ea typeface="微软雅黑" charset="-122"/>
                </a:defRPr>
              </a:lvl5pPr>
              <a:lvl6pPr marL="2514600" indent="-228600" eaLnBrk="0" fontAlgn="base" hangingPunct="0">
                <a:spcBef>
                  <a:spcPct val="0"/>
                </a:spcBef>
                <a:spcAft>
                  <a:spcPct val="0"/>
                </a:spcAft>
                <a:defRPr>
                  <a:solidFill>
                    <a:schemeClr val="tx1"/>
                  </a:solidFill>
                  <a:latin typeface="Segoe UI" charset="0"/>
                  <a:ea typeface="微软雅黑" charset="-122"/>
                </a:defRPr>
              </a:lvl6pPr>
              <a:lvl7pPr marL="2971800" indent="-228600" eaLnBrk="0" fontAlgn="base" hangingPunct="0">
                <a:spcBef>
                  <a:spcPct val="0"/>
                </a:spcBef>
                <a:spcAft>
                  <a:spcPct val="0"/>
                </a:spcAft>
                <a:defRPr>
                  <a:solidFill>
                    <a:schemeClr val="tx1"/>
                  </a:solidFill>
                  <a:latin typeface="Segoe UI" charset="0"/>
                  <a:ea typeface="微软雅黑" charset="-122"/>
                </a:defRPr>
              </a:lvl7pPr>
              <a:lvl8pPr marL="3429000" indent="-228600" eaLnBrk="0" fontAlgn="base" hangingPunct="0">
                <a:spcBef>
                  <a:spcPct val="0"/>
                </a:spcBef>
                <a:spcAft>
                  <a:spcPct val="0"/>
                </a:spcAft>
                <a:defRPr>
                  <a:solidFill>
                    <a:schemeClr val="tx1"/>
                  </a:solidFill>
                  <a:latin typeface="Segoe UI" charset="0"/>
                  <a:ea typeface="微软雅黑" charset="-122"/>
                </a:defRPr>
              </a:lvl8pPr>
              <a:lvl9pPr marL="3886200" indent="-228600" eaLnBrk="0" fontAlgn="base" hangingPunct="0">
                <a:spcBef>
                  <a:spcPct val="0"/>
                </a:spcBef>
                <a:spcAft>
                  <a:spcPct val="0"/>
                </a:spcAft>
                <a:defRPr>
                  <a:solidFill>
                    <a:schemeClr val="tx1"/>
                  </a:solidFill>
                  <a:latin typeface="Segoe UI" charset="0"/>
                  <a:ea typeface="微软雅黑"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微软雅黑" charset="-122"/>
                  <a:cs typeface=""/>
                </a:rPr>
                <a:t> </a:t>
              </a:r>
              <a:r>
                <a:rPr lang="zh-CN" altLang="en-US" sz="3200" b="1" kern="0" dirty="0" smtClean="0">
                  <a:solidFill>
                    <a:srgbClr val="FFFFFF"/>
                  </a:solidFill>
                  <a:effectLst>
                    <a:outerShdw blurRad="38100" dist="38100" dir="2700000" algn="tl">
                      <a:srgbClr val="000000"/>
                    </a:outerShdw>
                  </a:effectLst>
                  <a:latin typeface="微软雅黑" charset="-122"/>
                  <a:cs typeface=""/>
                </a:rPr>
                <a:t>总结展望</a:t>
              </a:r>
              <a:endParaRPr kumimoji="0" lang="zh-CN" altLang="en-US" sz="3200" b="0" i="0" u="none" strike="noStrike" kern="0" cap="none" spc="0" normalizeH="0" baseline="0" noProof="0" dirty="0" smtClean="0">
                <a:ln>
                  <a:noFill/>
                </a:ln>
                <a:solidFill>
                  <a:srgbClr val="FFFFFF"/>
                </a:solidFill>
                <a:effectLst/>
                <a:uLnTx/>
                <a:uFillTx/>
                <a:cs typeface=""/>
              </a:endParaRPr>
            </a:p>
          </p:txBody>
        </p:sp>
      </p:grpSp>
      <p:grpSp>
        <p:nvGrpSpPr>
          <p:cNvPr id="2" name="组 1"/>
          <p:cNvGrpSpPr/>
          <p:nvPr/>
        </p:nvGrpSpPr>
        <p:grpSpPr>
          <a:xfrm>
            <a:off x="1903294" y="990584"/>
            <a:ext cx="1225669" cy="3028950"/>
            <a:chOff x="1700094" y="990584"/>
            <a:chExt cx="1225669" cy="3028950"/>
          </a:xfrm>
        </p:grpSpPr>
        <p:sp>
          <p:nvSpPr>
            <p:cNvPr id="28" name="文本框 16"/>
            <p:cNvSpPr txBox="1">
              <a:spLocks noChangeArrowheads="1"/>
            </p:cNvSpPr>
            <p:nvPr>
              <p:custDataLst>
                <p:tags r:id="rId1"/>
              </p:custDataLst>
            </p:nvPr>
          </p:nvSpPr>
          <p:spPr bwMode="auto">
            <a:xfrm>
              <a:off x="2248655" y="1562084"/>
              <a:ext cx="67710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ctr" eaLnBrk="0" fontAlgn="base" hangingPunct="0">
                <a:lnSpc>
                  <a:spcPct val="100000"/>
                </a:lnSpc>
                <a:spcBef>
                  <a:spcPct val="0"/>
                </a:spcBef>
                <a:spcAft>
                  <a:spcPct val="0"/>
                </a:spcAft>
                <a:buFontTx/>
                <a:buNone/>
              </a:pPr>
              <a:r>
                <a:rPr lang="en-US" altLang="zh-CN" sz="3200" b="1" dirty="0" smtClean="0">
                  <a:solidFill>
                    <a:schemeClr val="tx2"/>
                  </a:solidFill>
                  <a:latin typeface="微软雅黑" charset="-122"/>
                </a:rPr>
                <a:t>Contents</a:t>
              </a:r>
            </a:p>
          </p:txBody>
        </p:sp>
        <p:sp>
          <p:nvSpPr>
            <p:cNvPr id="29" name="文本框 17"/>
            <p:cNvSpPr txBox="1">
              <a:spLocks noChangeArrowheads="1"/>
            </p:cNvSpPr>
            <p:nvPr>
              <p:custDataLst>
                <p:tags r:id="rId2"/>
              </p:custDataLst>
            </p:nvPr>
          </p:nvSpPr>
          <p:spPr bwMode="auto">
            <a:xfrm>
              <a:off x="1700094" y="990584"/>
              <a:ext cx="800219"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eaLnBrk="0" fontAlgn="base" hangingPunct="0">
                <a:lnSpc>
                  <a:spcPct val="100000"/>
                </a:lnSpc>
                <a:spcBef>
                  <a:spcPct val="0"/>
                </a:spcBef>
                <a:spcAft>
                  <a:spcPct val="0"/>
                </a:spcAft>
                <a:buFontTx/>
                <a:buNone/>
              </a:pPr>
              <a:r>
                <a:rPr lang="zh-CN" altLang="en-US" sz="4000" b="1" dirty="0" smtClean="0">
                  <a:solidFill>
                    <a:schemeClr val="tx2"/>
                  </a:solidFill>
                  <a:latin typeface="微软雅黑" charset="-122"/>
                </a:rPr>
                <a:t>目录</a:t>
              </a:r>
              <a:endParaRPr lang="en-US" altLang="zh-CN" sz="4000" b="1" dirty="0" smtClean="0">
                <a:solidFill>
                  <a:schemeClr val="tx2"/>
                </a:solidFill>
                <a:latin typeface="微软雅黑" charset="-122"/>
              </a:endParaRPr>
            </a:p>
          </p:txBody>
        </p:sp>
      </p:grpSp>
    </p:spTree>
    <p:extLst>
      <p:ext uri="{BB962C8B-B14F-4D97-AF65-F5344CB8AC3E}">
        <p14:creationId xmlns:p14="http://schemas.microsoft.com/office/powerpoint/2010/main" val="58185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3309938" y="1395413"/>
            <a:ext cx="8886825" cy="1881187"/>
          </a:xfrm>
          <a:custGeom>
            <a:avLst/>
            <a:gdLst>
              <a:gd name="T0" fmla="*/ 2147483646 w 11567"/>
              <a:gd name="T1" fmla="*/ 2147483646 h 2441"/>
              <a:gd name="T2" fmla="*/ 0 w 11567"/>
              <a:gd name="T3" fmla="*/ 2147483646 h 2441"/>
              <a:gd name="T4" fmla="*/ 2147483646 w 11567"/>
              <a:gd name="T5" fmla="*/ 0 h 2441"/>
              <a:gd name="T6" fmla="*/ 2147483646 w 11567"/>
              <a:gd name="T7" fmla="*/ 0 h 2441"/>
              <a:gd name="T8" fmla="*/ 2147483646 w 11567"/>
              <a:gd name="T9" fmla="*/ 2147483646 h 2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67" h="2441">
                <a:moveTo>
                  <a:pt x="11567" y="2441"/>
                </a:moveTo>
                <a:lnTo>
                  <a:pt x="0" y="2441"/>
                </a:lnTo>
                <a:lnTo>
                  <a:pt x="1542" y="0"/>
                </a:lnTo>
                <a:lnTo>
                  <a:pt x="11567" y="0"/>
                </a:lnTo>
                <a:lnTo>
                  <a:pt x="11567" y="2441"/>
                </a:lnTo>
                <a:close/>
              </a:path>
            </a:pathLst>
          </a:custGeom>
          <a:solidFill>
            <a:schemeClr val="accent3">
              <a:lumMod val="75000"/>
            </a:schemeClr>
          </a:solidFill>
          <a:ln>
            <a:noFill/>
          </a:ln>
          <a:extLst/>
        </p:spPr>
        <p:txBody>
          <a:bodyPr/>
          <a:lstStyle/>
          <a:p>
            <a:pPr eaLnBrk="0" fontAlgn="base" hangingPunct="0">
              <a:spcBef>
                <a:spcPct val="0"/>
              </a:spcBef>
              <a:spcAft>
                <a:spcPct val="0"/>
              </a:spcAft>
            </a:pPr>
            <a:endParaRPr lang="zh-CN" altLang="en-US" smtClean="0">
              <a:latin typeface="微软雅黑" panose="020B0503020204020204" pitchFamily="34" charset="-122"/>
              <a:ea typeface="微软雅黑" panose="020B0503020204020204" pitchFamily="34" charset="-122"/>
            </a:endParaRPr>
          </a:p>
        </p:txBody>
      </p:sp>
      <p:sp>
        <p:nvSpPr>
          <p:cNvPr id="8" name="Freeform 7"/>
          <p:cNvSpPr>
            <a:spLocks/>
          </p:cNvSpPr>
          <p:nvPr/>
        </p:nvSpPr>
        <p:spPr bwMode="auto">
          <a:xfrm>
            <a:off x="0" y="2052638"/>
            <a:ext cx="10733088"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a:extLst/>
        </p:spPr>
        <p:txBody>
          <a:bodyPr/>
          <a:lstStyle/>
          <a:p>
            <a:pPr eaLnBrk="1" fontAlgn="auto" hangingPunct="1">
              <a:spcBef>
                <a:spcPts val="0"/>
              </a:spcBef>
              <a:spcAft>
                <a:spcPts val="0"/>
              </a:spcAft>
              <a:buFont typeface="Arial" panose="020B0604020202020204" pitchFamily="34" charset="0"/>
              <a:buNone/>
              <a:defRPr/>
            </a:pPr>
            <a:endParaRPr lang="zh-CN" altLang="en-US" kern="0">
              <a:solidFill>
                <a:srgbClr val="006794"/>
              </a:solidFill>
              <a:latin typeface="微软雅黑" panose="020B0503020204020204" pitchFamily="34" charset="-122"/>
              <a:ea typeface="微软雅黑" panose="020B0503020204020204" pitchFamily="34" charset="-122"/>
            </a:endParaRPr>
          </a:p>
        </p:txBody>
      </p:sp>
      <p:sp>
        <p:nvSpPr>
          <p:cNvPr id="3" name="Freeform 8"/>
          <p:cNvSpPr>
            <a:spLocks/>
          </p:cNvSpPr>
          <p:nvPr/>
        </p:nvSpPr>
        <p:spPr bwMode="auto">
          <a:xfrm>
            <a:off x="11231563" y="1908175"/>
            <a:ext cx="557212" cy="900113"/>
          </a:xfrm>
          <a:custGeom>
            <a:avLst/>
            <a:gdLst>
              <a:gd name="T0" fmla="*/ 2147483646 w 725"/>
              <a:gd name="T1" fmla="*/ 2147483646 h 1169"/>
              <a:gd name="T2" fmla="*/ 2147483646 w 725"/>
              <a:gd name="T3" fmla="*/ 2147483646 h 1169"/>
              <a:gd name="T4" fmla="*/ 2147483646 w 725"/>
              <a:gd name="T5" fmla="*/ 2147483646 h 1169"/>
              <a:gd name="T6" fmla="*/ 2147483646 w 725"/>
              <a:gd name="T7" fmla="*/ 2147483646 h 1169"/>
              <a:gd name="T8" fmla="*/ 0 w 725"/>
              <a:gd name="T9" fmla="*/ 2147483646 h 1169"/>
              <a:gd name="T10" fmla="*/ 2147483646 w 725"/>
              <a:gd name="T11" fmla="*/ 2147483646 h 1169"/>
              <a:gd name="T12" fmla="*/ 0 w 725"/>
              <a:gd name="T13" fmla="*/ 2147483646 h 1169"/>
              <a:gd name="T14" fmla="*/ 2147483646 w 725"/>
              <a:gd name="T15" fmla="*/ 0 h 1169"/>
              <a:gd name="T16" fmla="*/ 2147483646 w 725"/>
              <a:gd name="T17" fmla="*/ 2147483646 h 1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chemeClr val="bg1"/>
          </a:solidFill>
          <a:ln>
            <a:noFill/>
          </a:ln>
          <a:extLst/>
        </p:spPr>
        <p:txBody>
          <a:bodyPr/>
          <a:lstStyle/>
          <a:p>
            <a:pPr eaLnBrk="0" fontAlgn="base" hangingPunct="0">
              <a:spcBef>
                <a:spcPct val="0"/>
              </a:spcBef>
              <a:spcAft>
                <a:spcPct val="0"/>
              </a:spcAft>
            </a:pPr>
            <a:endParaRPr lang="zh-CN" altLang="en-US" smtClean="0">
              <a:latin typeface="微软雅黑" panose="020B0503020204020204" pitchFamily="34" charset="-122"/>
              <a:ea typeface="微软雅黑" panose="020B0503020204020204" pitchFamily="34" charset="-122"/>
            </a:endParaRPr>
          </a:p>
        </p:txBody>
      </p:sp>
      <p:sp>
        <p:nvSpPr>
          <p:cNvPr id="4" name="TextBox 11"/>
          <p:cNvSpPr txBox="1">
            <a:spLocks noChangeArrowheads="1"/>
          </p:cNvSpPr>
          <p:nvPr/>
        </p:nvSpPr>
        <p:spPr bwMode="auto">
          <a:xfrm>
            <a:off x="2978070" y="3158579"/>
            <a:ext cx="24416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defRPr/>
            </a:pPr>
            <a:r>
              <a:rPr lang="zh-CN" altLang="en-US" sz="4400" b="1" dirty="0" smtClean="0">
                <a:solidFill>
                  <a:schemeClr val="bg1"/>
                </a:solidFill>
                <a:latin typeface="微软雅黑" panose="020B0503020204020204" pitchFamily="34" charset="-122"/>
                <a:ea typeface="微软雅黑" panose="020B0503020204020204" pitchFamily="34" charset="-122"/>
              </a:rPr>
              <a:t>背景介绍</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5" name="TextBox 12"/>
          <p:cNvSpPr txBox="1">
            <a:spLocks noChangeArrowheads="1"/>
          </p:cNvSpPr>
          <p:nvPr/>
        </p:nvSpPr>
        <p:spPr bwMode="auto">
          <a:xfrm>
            <a:off x="1346200" y="2463800"/>
            <a:ext cx="12763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ts val="1000"/>
              </a:spcBef>
              <a:buFont typeface="Arial" pitchFamily="34" charset="0"/>
              <a:buChar char="•"/>
              <a:defRPr sz="2000">
                <a:solidFill>
                  <a:schemeClr val="tx1"/>
                </a:solidFill>
                <a:latin typeface="Segoe UI" pitchFamily="34" charset="0"/>
                <a:ea typeface="微软雅黑" pitchFamily="34" charset="-122"/>
              </a:defRPr>
            </a:lvl1pPr>
            <a:lvl2pPr marL="742950" indent="-285750">
              <a:lnSpc>
                <a:spcPct val="125000"/>
              </a:lnSpc>
              <a:spcBef>
                <a:spcPts val="500"/>
              </a:spcBef>
              <a:buFont typeface="Arial" pitchFamily="34" charset="0"/>
              <a:buChar char="•"/>
              <a:defRPr>
                <a:solidFill>
                  <a:schemeClr val="tx1"/>
                </a:solidFill>
                <a:latin typeface="Segoe UI" pitchFamily="34" charset="0"/>
                <a:ea typeface="微软雅黑" pitchFamily="34" charset="-122"/>
              </a:defRPr>
            </a:lvl2pPr>
            <a:lvl3pPr marL="1143000" indent="-228600">
              <a:lnSpc>
                <a:spcPct val="125000"/>
              </a:lnSpc>
              <a:spcBef>
                <a:spcPts val="500"/>
              </a:spcBef>
              <a:buFont typeface="Arial" pitchFamily="34" charset="0"/>
              <a:buChar char="•"/>
              <a:defRPr sz="1600">
                <a:solidFill>
                  <a:schemeClr val="tx1"/>
                </a:solidFill>
                <a:latin typeface="Segoe UI" pitchFamily="34" charset="0"/>
                <a:ea typeface="微软雅黑" pitchFamily="34" charset="-122"/>
              </a:defRPr>
            </a:lvl3pPr>
            <a:lvl4pPr marL="1600200" indent="-228600">
              <a:lnSpc>
                <a:spcPct val="125000"/>
              </a:lnSpc>
              <a:spcBef>
                <a:spcPts val="500"/>
              </a:spcBef>
              <a:buFont typeface="Arial" pitchFamily="34" charset="0"/>
              <a:buChar char="•"/>
              <a:defRPr sz="1400">
                <a:solidFill>
                  <a:schemeClr val="tx1"/>
                </a:solidFill>
                <a:latin typeface="Segoe UI" pitchFamily="34" charset="0"/>
                <a:ea typeface="微软雅黑" pitchFamily="34" charset="-122"/>
              </a:defRPr>
            </a:lvl4pPr>
            <a:lvl5pPr marL="2057400" indent="-228600">
              <a:lnSpc>
                <a:spcPct val="125000"/>
              </a:lnSpc>
              <a:spcBef>
                <a:spcPts val="500"/>
              </a:spcBef>
              <a:buFont typeface="Arial" pitchFamily="34" charset="0"/>
              <a:buChar char="•"/>
              <a:defRPr sz="1400">
                <a:solidFill>
                  <a:schemeClr val="tx1"/>
                </a:solidFill>
                <a:latin typeface="Segoe UI" pitchFamily="34" charset="0"/>
                <a:ea typeface="微软雅黑" pitchFamily="34" charset="-122"/>
              </a:defRPr>
            </a:lvl5pPr>
            <a:lvl6pPr marL="25146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6pPr>
            <a:lvl7pPr marL="29718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7pPr>
            <a:lvl8pPr marL="34290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8pPr>
            <a:lvl9pPr marL="38862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9pPr>
          </a:lstStyle>
          <a:p>
            <a:pPr fontAlgn="base">
              <a:lnSpc>
                <a:spcPct val="100000"/>
              </a:lnSpc>
              <a:spcBef>
                <a:spcPct val="0"/>
              </a:spcBef>
              <a:spcAft>
                <a:spcPct val="0"/>
              </a:spcAft>
              <a:buFont typeface="Arial" pitchFamily="34" charset="0"/>
              <a:buNone/>
            </a:pPr>
            <a:r>
              <a:rPr lang="en-US" altLang="zh-CN" sz="13800" b="1" dirty="0" smtClean="0">
                <a:solidFill>
                  <a:schemeClr val="bg1"/>
                </a:solidFill>
                <a:latin typeface="微软雅黑" pitchFamily="34" charset="-122"/>
              </a:rPr>
              <a:t>1</a:t>
            </a:r>
            <a:endParaRPr lang="zh-CN" altLang="en-US" sz="13800" b="1" dirty="0" smtClean="0">
              <a:solidFill>
                <a:schemeClr val="bg1"/>
              </a:solidFill>
              <a:latin typeface="微软雅黑" pitchFamily="34" charset="-122"/>
            </a:endParaRPr>
          </a:p>
        </p:txBody>
      </p:sp>
      <p:sp>
        <p:nvSpPr>
          <p:cNvPr id="7" name="TextBox 2"/>
          <p:cNvSpPr txBox="1">
            <a:spLocks noChangeArrowheads="1"/>
          </p:cNvSpPr>
          <p:nvPr/>
        </p:nvSpPr>
        <p:spPr bwMode="auto">
          <a:xfrm>
            <a:off x="490538" y="3813175"/>
            <a:ext cx="873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Part</a:t>
            </a:r>
            <a:endParaRPr kumimoji="0" lang="zh-CN" altLang="en-US" sz="2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9727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smtClean="0">
                <a:solidFill>
                  <a:schemeClr val="tx2"/>
                </a:solidFill>
                <a:latin typeface="微软雅黑" panose="020B0503020204020204" pitchFamily="34" charset="-122"/>
                <a:ea typeface="微软雅黑" panose="020B0503020204020204" pitchFamily="34" charset="-122"/>
              </a:rPr>
              <a:t>问题描述</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31"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32"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33"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34" name="椭圆 33"/>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smtClean="0">
                <a:solidFill>
                  <a:srgbClr val="414141"/>
                </a:solidFill>
                <a:latin typeface="Segoe UI" panose="020B0502040204020203" pitchFamily="34" charset="0"/>
                <a:ea typeface="Segoe UI" panose="020B0502040204020203" pitchFamily="34" charset="0"/>
                <a:cs typeface="Segoe UI" panose="020B0502040204020203" pitchFamily="34" charset="0"/>
              </a:rPr>
              <a:t>1</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sp>
        <p:nvSpPr>
          <p:cNvPr id="2" name="圆角矩形 1"/>
          <p:cNvSpPr/>
          <p:nvPr/>
        </p:nvSpPr>
        <p:spPr>
          <a:xfrm>
            <a:off x="1130395" y="2696050"/>
            <a:ext cx="2557463" cy="16200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130396" y="3507524"/>
            <a:ext cx="2557463" cy="400110"/>
          </a:xfrm>
          <a:prstGeom prst="rect">
            <a:avLst/>
          </a:prstGeom>
          <a:noFill/>
        </p:spPr>
        <p:txBody>
          <a:bodyPr wrap="square" rtlCol="0">
            <a:spAutoFit/>
          </a:bodyPr>
          <a:lstStyle/>
          <a:p>
            <a:pPr algn="ctr"/>
            <a:r>
              <a:rPr kumimoji="1" lang="zh-CN" altLang="en-US" sz="2000" b="1" dirty="0" smtClean="0">
                <a:solidFill>
                  <a:schemeClr val="bg1"/>
                </a:solidFill>
                <a:latin typeface="Microsoft YaHei" charset="-122"/>
                <a:ea typeface="Microsoft YaHei" charset="-122"/>
                <a:cs typeface="Microsoft YaHei" charset="-122"/>
              </a:rPr>
              <a:t>机场百万数据记录</a:t>
            </a:r>
            <a:endParaRPr kumimoji="1" lang="zh-CN" altLang="en-US" sz="2000" b="1" dirty="0">
              <a:solidFill>
                <a:schemeClr val="bg1"/>
              </a:solidFill>
              <a:latin typeface="Microsoft YaHei" charset="-122"/>
              <a:ea typeface="Microsoft YaHei" charset="-122"/>
              <a:cs typeface="Microsoft YaHei" charset="-122"/>
            </a:endParaRPr>
          </a:p>
        </p:txBody>
      </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245" y="2923300"/>
            <a:ext cx="459761" cy="459761"/>
          </a:xfrm>
          <a:prstGeom prst="rect">
            <a:avLst/>
          </a:prstGeom>
        </p:spPr>
      </p:pic>
      <p:sp>
        <p:nvSpPr>
          <p:cNvPr id="22" name="Freeform 21"/>
          <p:cNvSpPr>
            <a:spLocks noChangeAspect="1"/>
          </p:cNvSpPr>
          <p:nvPr/>
        </p:nvSpPr>
        <p:spPr bwMode="auto">
          <a:xfrm rot="8100000">
            <a:off x="3728416" y="3103855"/>
            <a:ext cx="765397" cy="792000"/>
          </a:xfrm>
          <a:custGeom>
            <a:avLst/>
            <a:gdLst>
              <a:gd name="T0" fmla="*/ 672 w 672"/>
              <a:gd name="T1" fmla="*/ 344 h 673"/>
              <a:gd name="T2" fmla="*/ 448 w 672"/>
              <a:gd name="T3" fmla="*/ 117 h 673"/>
              <a:gd name="T4" fmla="*/ 564 w 672"/>
              <a:gd name="T5" fmla="*/ 0 h 673"/>
              <a:gd name="T6" fmla="*/ 0 w 672"/>
              <a:gd name="T7" fmla="*/ 0 h 673"/>
              <a:gd name="T8" fmla="*/ 0 w 672"/>
              <a:gd name="T9" fmla="*/ 564 h 673"/>
              <a:gd name="T10" fmla="*/ 116 w 672"/>
              <a:gd name="T11" fmla="*/ 448 h 673"/>
              <a:gd name="T12" fmla="*/ 343 w 672"/>
              <a:gd name="T13" fmla="*/ 673 h 673"/>
              <a:gd name="T14" fmla="*/ 672 w 672"/>
              <a:gd name="T15" fmla="*/ 344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672" y="344"/>
                </a:moveTo>
                <a:lnTo>
                  <a:pt x="448" y="117"/>
                </a:lnTo>
                <a:lnTo>
                  <a:pt x="564" y="0"/>
                </a:lnTo>
                <a:lnTo>
                  <a:pt x="0" y="0"/>
                </a:lnTo>
                <a:lnTo>
                  <a:pt x="0" y="564"/>
                </a:lnTo>
                <a:lnTo>
                  <a:pt x="116" y="448"/>
                </a:lnTo>
                <a:lnTo>
                  <a:pt x="343" y="673"/>
                </a:lnTo>
                <a:lnTo>
                  <a:pt x="672" y="344"/>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 name="文本框 22"/>
          <p:cNvSpPr txBox="1"/>
          <p:nvPr/>
        </p:nvSpPr>
        <p:spPr>
          <a:xfrm>
            <a:off x="3705674" y="3299805"/>
            <a:ext cx="956064" cy="400110"/>
          </a:xfrm>
          <a:prstGeom prst="rect">
            <a:avLst/>
          </a:prstGeom>
          <a:noFill/>
        </p:spPr>
        <p:txBody>
          <a:bodyPr wrap="square" rtlCol="0">
            <a:spAutoFit/>
          </a:bodyPr>
          <a:lstStyle/>
          <a:p>
            <a:pPr algn="ctr"/>
            <a:r>
              <a:rPr kumimoji="1" lang="zh-CN" altLang="en-US" sz="2000" b="1" dirty="0" smtClean="0">
                <a:solidFill>
                  <a:schemeClr val="bg1"/>
                </a:solidFill>
                <a:latin typeface="Microsoft YaHei" charset="-122"/>
                <a:ea typeface="Microsoft YaHei" charset="-122"/>
                <a:cs typeface="Microsoft YaHei" charset="-122"/>
              </a:rPr>
              <a:t>预测</a:t>
            </a:r>
            <a:endParaRPr kumimoji="1" lang="zh-CN" altLang="en-US" sz="2000" b="1" dirty="0">
              <a:solidFill>
                <a:schemeClr val="bg1"/>
              </a:solidFill>
              <a:latin typeface="Microsoft YaHei" charset="-122"/>
              <a:ea typeface="Microsoft YaHei" charset="-122"/>
              <a:cs typeface="Microsoft YaHei" charset="-122"/>
            </a:endParaRPr>
          </a:p>
        </p:txBody>
      </p:sp>
      <p:sp>
        <p:nvSpPr>
          <p:cNvPr id="24" name="圆角矩形 23"/>
          <p:cNvSpPr/>
          <p:nvPr/>
        </p:nvSpPr>
        <p:spPr>
          <a:xfrm>
            <a:off x="4725870" y="2696050"/>
            <a:ext cx="2557463" cy="16200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4725870" y="3506050"/>
            <a:ext cx="2557463" cy="400110"/>
          </a:xfrm>
          <a:prstGeom prst="rect">
            <a:avLst/>
          </a:prstGeom>
          <a:noFill/>
        </p:spPr>
        <p:txBody>
          <a:bodyPr wrap="square" rtlCol="0">
            <a:spAutoFit/>
          </a:bodyPr>
          <a:lstStyle/>
          <a:p>
            <a:pPr algn="ctr"/>
            <a:r>
              <a:rPr kumimoji="1" lang="zh-CN" altLang="en-US" sz="2000" b="1" dirty="0" smtClean="0">
                <a:solidFill>
                  <a:schemeClr val="bg1"/>
                </a:solidFill>
                <a:latin typeface="Microsoft YaHei" charset="-122"/>
                <a:ea typeface="Microsoft YaHei" charset="-122"/>
                <a:cs typeface="Microsoft YaHei" charset="-122"/>
              </a:rPr>
              <a:t>无线</a:t>
            </a:r>
            <a:r>
              <a:rPr kumimoji="1" lang="en-US" altLang="zh-CN" sz="2000" b="1" dirty="0" smtClean="0">
                <a:solidFill>
                  <a:schemeClr val="bg1"/>
                </a:solidFill>
                <a:latin typeface="Microsoft YaHei" charset="-122"/>
                <a:ea typeface="Microsoft YaHei" charset="-122"/>
                <a:cs typeface="Microsoft YaHei" charset="-122"/>
              </a:rPr>
              <a:t>AP</a:t>
            </a:r>
            <a:r>
              <a:rPr kumimoji="1" lang="zh-CN" altLang="en-US" sz="2000" b="1" dirty="0" smtClean="0">
                <a:solidFill>
                  <a:schemeClr val="bg1"/>
                </a:solidFill>
                <a:latin typeface="Microsoft YaHei" charset="-122"/>
                <a:ea typeface="Microsoft YaHei" charset="-122"/>
                <a:cs typeface="Microsoft YaHei" charset="-122"/>
              </a:rPr>
              <a:t>连接人数</a:t>
            </a:r>
            <a:endParaRPr kumimoji="1" lang="zh-CN" altLang="en-US" sz="2000" b="1" dirty="0">
              <a:solidFill>
                <a:schemeClr val="bg1"/>
              </a:solidFill>
              <a:latin typeface="Microsoft YaHei" charset="-122"/>
              <a:ea typeface="Microsoft YaHei" charset="-122"/>
              <a:cs typeface="Microsoft YaHei" charset="-122"/>
            </a:endParaRPr>
          </a:p>
        </p:txBody>
      </p:sp>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0601" y="2851860"/>
            <a:ext cx="648000" cy="648000"/>
          </a:xfrm>
          <a:prstGeom prst="rect">
            <a:avLst/>
          </a:prstGeom>
        </p:spPr>
      </p:pic>
      <p:sp>
        <p:nvSpPr>
          <p:cNvPr id="27" name="圆角矩形 26"/>
          <p:cNvSpPr/>
          <p:nvPr/>
        </p:nvSpPr>
        <p:spPr>
          <a:xfrm>
            <a:off x="8321345" y="2696050"/>
            <a:ext cx="2557463" cy="16200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8321345" y="3506050"/>
            <a:ext cx="2557463" cy="400110"/>
          </a:xfrm>
          <a:prstGeom prst="rect">
            <a:avLst/>
          </a:prstGeom>
          <a:noFill/>
        </p:spPr>
        <p:txBody>
          <a:bodyPr wrap="square" rtlCol="0">
            <a:spAutoFit/>
          </a:bodyPr>
          <a:lstStyle/>
          <a:p>
            <a:pPr algn="ctr"/>
            <a:r>
              <a:rPr kumimoji="1" lang="zh-CN" altLang="en-US" sz="2000" b="1" dirty="0" smtClean="0">
                <a:solidFill>
                  <a:schemeClr val="bg1"/>
                </a:solidFill>
                <a:latin typeface="Microsoft YaHei" charset="-122"/>
                <a:ea typeface="Microsoft YaHei" charset="-122"/>
                <a:cs typeface="Microsoft YaHei" charset="-122"/>
              </a:rPr>
              <a:t>客流时空分布</a:t>
            </a:r>
            <a:endParaRPr kumimoji="1" lang="zh-CN" altLang="en-US" sz="2000" b="1" dirty="0">
              <a:solidFill>
                <a:schemeClr val="bg1"/>
              </a:solidFill>
              <a:latin typeface="Microsoft YaHei" charset="-122"/>
              <a:ea typeface="Microsoft YaHei" charset="-122"/>
              <a:cs typeface="Microsoft YaHei" charset="-122"/>
            </a:endParaRPr>
          </a:p>
        </p:txBody>
      </p:sp>
      <p:pic>
        <p:nvPicPr>
          <p:cNvPr id="29" name="图片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135" y="2905860"/>
            <a:ext cx="540000" cy="540000"/>
          </a:xfrm>
          <a:prstGeom prst="rect">
            <a:avLst/>
          </a:prstGeom>
        </p:spPr>
      </p:pic>
      <p:sp>
        <p:nvSpPr>
          <p:cNvPr id="30" name="Freeform 21"/>
          <p:cNvSpPr>
            <a:spLocks noChangeAspect="1"/>
          </p:cNvSpPr>
          <p:nvPr/>
        </p:nvSpPr>
        <p:spPr bwMode="auto">
          <a:xfrm rot="8100000">
            <a:off x="7286920" y="3102986"/>
            <a:ext cx="765397" cy="792000"/>
          </a:xfrm>
          <a:custGeom>
            <a:avLst/>
            <a:gdLst>
              <a:gd name="T0" fmla="*/ 672 w 672"/>
              <a:gd name="T1" fmla="*/ 344 h 673"/>
              <a:gd name="T2" fmla="*/ 448 w 672"/>
              <a:gd name="T3" fmla="*/ 117 h 673"/>
              <a:gd name="T4" fmla="*/ 564 w 672"/>
              <a:gd name="T5" fmla="*/ 0 h 673"/>
              <a:gd name="T6" fmla="*/ 0 w 672"/>
              <a:gd name="T7" fmla="*/ 0 h 673"/>
              <a:gd name="T8" fmla="*/ 0 w 672"/>
              <a:gd name="T9" fmla="*/ 564 h 673"/>
              <a:gd name="T10" fmla="*/ 116 w 672"/>
              <a:gd name="T11" fmla="*/ 448 h 673"/>
              <a:gd name="T12" fmla="*/ 343 w 672"/>
              <a:gd name="T13" fmla="*/ 673 h 673"/>
              <a:gd name="T14" fmla="*/ 672 w 672"/>
              <a:gd name="T15" fmla="*/ 344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673">
                <a:moveTo>
                  <a:pt x="672" y="344"/>
                </a:moveTo>
                <a:lnTo>
                  <a:pt x="448" y="117"/>
                </a:lnTo>
                <a:lnTo>
                  <a:pt x="564" y="0"/>
                </a:lnTo>
                <a:lnTo>
                  <a:pt x="0" y="0"/>
                </a:lnTo>
                <a:lnTo>
                  <a:pt x="0" y="564"/>
                </a:lnTo>
                <a:lnTo>
                  <a:pt x="116" y="448"/>
                </a:lnTo>
                <a:lnTo>
                  <a:pt x="343" y="673"/>
                </a:lnTo>
                <a:lnTo>
                  <a:pt x="672" y="344"/>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35" name="文本框 34"/>
          <p:cNvSpPr txBox="1"/>
          <p:nvPr/>
        </p:nvSpPr>
        <p:spPr>
          <a:xfrm>
            <a:off x="7264178" y="3298931"/>
            <a:ext cx="956064" cy="400110"/>
          </a:xfrm>
          <a:prstGeom prst="rect">
            <a:avLst/>
          </a:prstGeom>
          <a:noFill/>
        </p:spPr>
        <p:txBody>
          <a:bodyPr wrap="square" rtlCol="0">
            <a:spAutoFit/>
          </a:bodyPr>
          <a:lstStyle/>
          <a:p>
            <a:pPr algn="ctr"/>
            <a:r>
              <a:rPr kumimoji="1" lang="zh-CN" altLang="en-US" sz="2000" b="1" dirty="0" smtClean="0">
                <a:solidFill>
                  <a:schemeClr val="bg1"/>
                </a:solidFill>
                <a:latin typeface="Microsoft YaHei" charset="-122"/>
                <a:ea typeface="Microsoft YaHei" charset="-122"/>
                <a:cs typeface="Microsoft YaHei" charset="-122"/>
              </a:rPr>
              <a:t>反映</a:t>
            </a:r>
            <a:endParaRPr kumimoji="1" lang="zh-CN" altLang="en-US" sz="2000" b="1"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2440978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a:solidFill>
                  <a:schemeClr val="tx2"/>
                </a:solidFill>
                <a:latin typeface="微软雅黑" panose="020B0503020204020204" pitchFamily="34" charset="-122"/>
                <a:ea typeface="微软雅黑" panose="020B0503020204020204" pitchFamily="34" charset="-122"/>
              </a:rPr>
              <a:t>数据</a:t>
            </a:r>
            <a:r>
              <a:rPr lang="zh-CN" altLang="en-US" sz="3200" b="1" dirty="0" smtClean="0">
                <a:solidFill>
                  <a:schemeClr val="tx2"/>
                </a:solidFill>
                <a:latin typeface="微软雅黑" panose="020B0503020204020204" pitchFamily="34" charset="-122"/>
                <a:ea typeface="微软雅黑" panose="020B0503020204020204" pitchFamily="34" charset="-122"/>
              </a:rPr>
              <a:t>描述</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6"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8"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9"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10" name="椭圆 9"/>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smtClean="0">
                <a:solidFill>
                  <a:srgbClr val="414141"/>
                </a:solidFill>
                <a:latin typeface="Segoe UI" panose="020B0502040204020203" pitchFamily="34" charset="0"/>
                <a:ea typeface="Segoe UI" panose="020B0502040204020203" pitchFamily="34" charset="0"/>
                <a:cs typeface="Segoe UI" panose="020B0502040204020203" pitchFamily="34" charset="0"/>
              </a:rPr>
              <a:t>1</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sp>
        <p:nvSpPr>
          <p:cNvPr id="102" name="Freeform 5"/>
          <p:cNvSpPr>
            <a:spLocks/>
          </p:cNvSpPr>
          <p:nvPr/>
        </p:nvSpPr>
        <p:spPr bwMode="auto">
          <a:xfrm>
            <a:off x="6086263" y="1251179"/>
            <a:ext cx="2307483" cy="2243450"/>
          </a:xfrm>
          <a:custGeom>
            <a:avLst/>
            <a:gdLst>
              <a:gd name="T0" fmla="*/ 988 w 1715"/>
              <a:gd name="T1" fmla="*/ 1715 h 1715"/>
              <a:gd name="T2" fmla="*/ 0 w 1715"/>
              <a:gd name="T3" fmla="*/ 1715 h 1715"/>
              <a:gd name="T4" fmla="*/ 0 w 1715"/>
              <a:gd name="T5" fmla="*/ 727 h 1715"/>
              <a:gd name="T6" fmla="*/ 727 w 1715"/>
              <a:gd name="T7" fmla="*/ 0 h 1715"/>
              <a:gd name="T8" fmla="*/ 1715 w 1715"/>
              <a:gd name="T9" fmla="*/ 986 h 1715"/>
              <a:gd name="T10" fmla="*/ 988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988" y="1715"/>
                </a:moveTo>
                <a:lnTo>
                  <a:pt x="0" y="1715"/>
                </a:lnTo>
                <a:lnTo>
                  <a:pt x="0" y="727"/>
                </a:lnTo>
                <a:lnTo>
                  <a:pt x="727" y="0"/>
                </a:lnTo>
                <a:lnTo>
                  <a:pt x="1715" y="986"/>
                </a:lnTo>
                <a:lnTo>
                  <a:pt x="988" y="1715"/>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6"/>
          <p:cNvSpPr>
            <a:spLocks/>
          </p:cNvSpPr>
          <p:nvPr/>
        </p:nvSpPr>
        <p:spPr bwMode="auto">
          <a:xfrm>
            <a:off x="6086263" y="1251179"/>
            <a:ext cx="2307483" cy="2243450"/>
          </a:xfrm>
          <a:custGeom>
            <a:avLst/>
            <a:gdLst>
              <a:gd name="T0" fmla="*/ 988 w 1715"/>
              <a:gd name="T1" fmla="*/ 1715 h 1715"/>
              <a:gd name="T2" fmla="*/ 0 w 1715"/>
              <a:gd name="T3" fmla="*/ 1715 h 1715"/>
              <a:gd name="T4" fmla="*/ 0 w 1715"/>
              <a:gd name="T5" fmla="*/ 727 h 1715"/>
              <a:gd name="T6" fmla="*/ 727 w 1715"/>
              <a:gd name="T7" fmla="*/ 0 h 1715"/>
              <a:gd name="T8" fmla="*/ 1715 w 1715"/>
              <a:gd name="T9" fmla="*/ 986 h 1715"/>
              <a:gd name="T10" fmla="*/ 988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988" y="1715"/>
                </a:moveTo>
                <a:lnTo>
                  <a:pt x="0" y="1715"/>
                </a:lnTo>
                <a:lnTo>
                  <a:pt x="0" y="727"/>
                </a:lnTo>
                <a:lnTo>
                  <a:pt x="727" y="0"/>
                </a:lnTo>
                <a:lnTo>
                  <a:pt x="1715" y="986"/>
                </a:lnTo>
                <a:lnTo>
                  <a:pt x="988" y="17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7"/>
          <p:cNvSpPr>
            <a:spLocks/>
          </p:cNvSpPr>
          <p:nvPr/>
        </p:nvSpPr>
        <p:spPr bwMode="auto">
          <a:xfrm>
            <a:off x="3692670" y="3590122"/>
            <a:ext cx="2300756" cy="2235601"/>
          </a:xfrm>
          <a:custGeom>
            <a:avLst/>
            <a:gdLst>
              <a:gd name="T0" fmla="*/ 1710 w 1710"/>
              <a:gd name="T1" fmla="*/ 986 h 1709"/>
              <a:gd name="T2" fmla="*/ 1710 w 1710"/>
              <a:gd name="T3" fmla="*/ 0 h 1709"/>
              <a:gd name="T4" fmla="*/ 722 w 1710"/>
              <a:gd name="T5" fmla="*/ 0 h 1709"/>
              <a:gd name="T6" fmla="*/ 0 w 1710"/>
              <a:gd name="T7" fmla="*/ 722 h 1709"/>
              <a:gd name="T8" fmla="*/ 988 w 1710"/>
              <a:gd name="T9" fmla="*/ 1709 h 1709"/>
              <a:gd name="T10" fmla="*/ 1710 w 1710"/>
              <a:gd name="T11" fmla="*/ 986 h 1709"/>
            </a:gdLst>
            <a:ahLst/>
            <a:cxnLst>
              <a:cxn ang="0">
                <a:pos x="T0" y="T1"/>
              </a:cxn>
              <a:cxn ang="0">
                <a:pos x="T2" y="T3"/>
              </a:cxn>
              <a:cxn ang="0">
                <a:pos x="T4" y="T5"/>
              </a:cxn>
              <a:cxn ang="0">
                <a:pos x="T6" y="T7"/>
              </a:cxn>
              <a:cxn ang="0">
                <a:pos x="T8" y="T9"/>
              </a:cxn>
              <a:cxn ang="0">
                <a:pos x="T10" y="T11"/>
              </a:cxn>
            </a:cxnLst>
            <a:rect l="0" t="0" r="r" b="b"/>
            <a:pathLst>
              <a:path w="1710" h="1709">
                <a:moveTo>
                  <a:pt x="1710" y="986"/>
                </a:moveTo>
                <a:lnTo>
                  <a:pt x="1710" y="0"/>
                </a:lnTo>
                <a:lnTo>
                  <a:pt x="722" y="0"/>
                </a:lnTo>
                <a:lnTo>
                  <a:pt x="0" y="722"/>
                </a:lnTo>
                <a:lnTo>
                  <a:pt x="988" y="1709"/>
                </a:lnTo>
                <a:lnTo>
                  <a:pt x="1710" y="986"/>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8"/>
          <p:cNvSpPr>
            <a:spLocks/>
          </p:cNvSpPr>
          <p:nvPr/>
        </p:nvSpPr>
        <p:spPr bwMode="auto">
          <a:xfrm>
            <a:off x="3692670" y="3590122"/>
            <a:ext cx="2300756" cy="2235601"/>
          </a:xfrm>
          <a:custGeom>
            <a:avLst/>
            <a:gdLst>
              <a:gd name="T0" fmla="*/ 1710 w 1710"/>
              <a:gd name="T1" fmla="*/ 986 h 1709"/>
              <a:gd name="T2" fmla="*/ 1710 w 1710"/>
              <a:gd name="T3" fmla="*/ 0 h 1709"/>
              <a:gd name="T4" fmla="*/ 722 w 1710"/>
              <a:gd name="T5" fmla="*/ 0 h 1709"/>
              <a:gd name="T6" fmla="*/ 0 w 1710"/>
              <a:gd name="T7" fmla="*/ 722 h 1709"/>
              <a:gd name="T8" fmla="*/ 988 w 1710"/>
              <a:gd name="T9" fmla="*/ 1709 h 1709"/>
              <a:gd name="T10" fmla="*/ 1710 w 1710"/>
              <a:gd name="T11" fmla="*/ 986 h 1709"/>
            </a:gdLst>
            <a:ahLst/>
            <a:cxnLst>
              <a:cxn ang="0">
                <a:pos x="T0" y="T1"/>
              </a:cxn>
              <a:cxn ang="0">
                <a:pos x="T2" y="T3"/>
              </a:cxn>
              <a:cxn ang="0">
                <a:pos x="T4" y="T5"/>
              </a:cxn>
              <a:cxn ang="0">
                <a:pos x="T6" y="T7"/>
              </a:cxn>
              <a:cxn ang="0">
                <a:pos x="T8" y="T9"/>
              </a:cxn>
              <a:cxn ang="0">
                <a:pos x="T10" y="T11"/>
              </a:cxn>
            </a:cxnLst>
            <a:rect l="0" t="0" r="r" b="b"/>
            <a:pathLst>
              <a:path w="1710" h="1709">
                <a:moveTo>
                  <a:pt x="1710" y="986"/>
                </a:moveTo>
                <a:lnTo>
                  <a:pt x="1710" y="0"/>
                </a:lnTo>
                <a:lnTo>
                  <a:pt x="722" y="0"/>
                </a:lnTo>
                <a:lnTo>
                  <a:pt x="0" y="722"/>
                </a:lnTo>
                <a:lnTo>
                  <a:pt x="988" y="1709"/>
                </a:lnTo>
                <a:lnTo>
                  <a:pt x="1710" y="9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9"/>
          <p:cNvSpPr>
            <a:spLocks/>
          </p:cNvSpPr>
          <p:nvPr/>
        </p:nvSpPr>
        <p:spPr bwMode="auto">
          <a:xfrm>
            <a:off x="6084917" y="3590122"/>
            <a:ext cx="2299411" cy="2235601"/>
          </a:xfrm>
          <a:custGeom>
            <a:avLst/>
            <a:gdLst>
              <a:gd name="T0" fmla="*/ 0 w 1709"/>
              <a:gd name="T1" fmla="*/ 986 h 1709"/>
              <a:gd name="T2" fmla="*/ 0 w 1709"/>
              <a:gd name="T3" fmla="*/ 0 h 1709"/>
              <a:gd name="T4" fmla="*/ 987 w 1709"/>
              <a:gd name="T5" fmla="*/ 0 h 1709"/>
              <a:gd name="T6" fmla="*/ 1709 w 1709"/>
              <a:gd name="T7" fmla="*/ 722 h 1709"/>
              <a:gd name="T8" fmla="*/ 721 w 1709"/>
              <a:gd name="T9" fmla="*/ 1709 h 1709"/>
              <a:gd name="T10" fmla="*/ 0 w 1709"/>
              <a:gd name="T11" fmla="*/ 986 h 1709"/>
            </a:gdLst>
            <a:ahLst/>
            <a:cxnLst>
              <a:cxn ang="0">
                <a:pos x="T0" y="T1"/>
              </a:cxn>
              <a:cxn ang="0">
                <a:pos x="T2" y="T3"/>
              </a:cxn>
              <a:cxn ang="0">
                <a:pos x="T4" y="T5"/>
              </a:cxn>
              <a:cxn ang="0">
                <a:pos x="T6" y="T7"/>
              </a:cxn>
              <a:cxn ang="0">
                <a:pos x="T8" y="T9"/>
              </a:cxn>
              <a:cxn ang="0">
                <a:pos x="T10" y="T11"/>
              </a:cxn>
            </a:cxnLst>
            <a:rect l="0" t="0" r="r" b="b"/>
            <a:pathLst>
              <a:path w="1709" h="1709">
                <a:moveTo>
                  <a:pt x="0" y="986"/>
                </a:moveTo>
                <a:lnTo>
                  <a:pt x="0" y="0"/>
                </a:lnTo>
                <a:lnTo>
                  <a:pt x="987" y="0"/>
                </a:lnTo>
                <a:lnTo>
                  <a:pt x="1709" y="722"/>
                </a:lnTo>
                <a:lnTo>
                  <a:pt x="721" y="1709"/>
                </a:lnTo>
                <a:lnTo>
                  <a:pt x="0" y="986"/>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10"/>
          <p:cNvSpPr>
            <a:spLocks/>
          </p:cNvSpPr>
          <p:nvPr/>
        </p:nvSpPr>
        <p:spPr bwMode="auto">
          <a:xfrm>
            <a:off x="6084917" y="3590122"/>
            <a:ext cx="2299411" cy="2235601"/>
          </a:xfrm>
          <a:custGeom>
            <a:avLst/>
            <a:gdLst>
              <a:gd name="T0" fmla="*/ 0 w 1709"/>
              <a:gd name="T1" fmla="*/ 986 h 1709"/>
              <a:gd name="T2" fmla="*/ 0 w 1709"/>
              <a:gd name="T3" fmla="*/ 0 h 1709"/>
              <a:gd name="T4" fmla="*/ 987 w 1709"/>
              <a:gd name="T5" fmla="*/ 0 h 1709"/>
              <a:gd name="T6" fmla="*/ 1709 w 1709"/>
              <a:gd name="T7" fmla="*/ 722 h 1709"/>
              <a:gd name="T8" fmla="*/ 721 w 1709"/>
              <a:gd name="T9" fmla="*/ 1709 h 1709"/>
              <a:gd name="T10" fmla="*/ 0 w 1709"/>
              <a:gd name="T11" fmla="*/ 986 h 1709"/>
            </a:gdLst>
            <a:ahLst/>
            <a:cxnLst>
              <a:cxn ang="0">
                <a:pos x="T0" y="T1"/>
              </a:cxn>
              <a:cxn ang="0">
                <a:pos x="T2" y="T3"/>
              </a:cxn>
              <a:cxn ang="0">
                <a:pos x="T4" y="T5"/>
              </a:cxn>
              <a:cxn ang="0">
                <a:pos x="T6" y="T7"/>
              </a:cxn>
              <a:cxn ang="0">
                <a:pos x="T8" y="T9"/>
              </a:cxn>
              <a:cxn ang="0">
                <a:pos x="T10" y="T11"/>
              </a:cxn>
            </a:cxnLst>
            <a:rect l="0" t="0" r="r" b="b"/>
            <a:pathLst>
              <a:path w="1709" h="1709">
                <a:moveTo>
                  <a:pt x="0" y="986"/>
                </a:moveTo>
                <a:lnTo>
                  <a:pt x="0" y="0"/>
                </a:lnTo>
                <a:lnTo>
                  <a:pt x="987" y="0"/>
                </a:lnTo>
                <a:lnTo>
                  <a:pt x="1709" y="722"/>
                </a:lnTo>
                <a:lnTo>
                  <a:pt x="721" y="1709"/>
                </a:lnTo>
                <a:lnTo>
                  <a:pt x="0" y="9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1"/>
          <p:cNvSpPr>
            <a:spLocks/>
          </p:cNvSpPr>
          <p:nvPr/>
        </p:nvSpPr>
        <p:spPr bwMode="auto">
          <a:xfrm>
            <a:off x="3685942" y="1251179"/>
            <a:ext cx="2307483" cy="2243450"/>
          </a:xfrm>
          <a:custGeom>
            <a:avLst/>
            <a:gdLst>
              <a:gd name="T0" fmla="*/ 727 w 1715"/>
              <a:gd name="T1" fmla="*/ 1715 h 1715"/>
              <a:gd name="T2" fmla="*/ 1715 w 1715"/>
              <a:gd name="T3" fmla="*/ 1715 h 1715"/>
              <a:gd name="T4" fmla="*/ 1715 w 1715"/>
              <a:gd name="T5" fmla="*/ 727 h 1715"/>
              <a:gd name="T6" fmla="*/ 988 w 1715"/>
              <a:gd name="T7" fmla="*/ 0 h 1715"/>
              <a:gd name="T8" fmla="*/ 0 w 1715"/>
              <a:gd name="T9" fmla="*/ 986 h 1715"/>
              <a:gd name="T10" fmla="*/ 727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727" y="1715"/>
                </a:moveTo>
                <a:lnTo>
                  <a:pt x="1715" y="1715"/>
                </a:lnTo>
                <a:lnTo>
                  <a:pt x="1715" y="727"/>
                </a:lnTo>
                <a:lnTo>
                  <a:pt x="988" y="0"/>
                </a:lnTo>
                <a:lnTo>
                  <a:pt x="0" y="986"/>
                </a:lnTo>
                <a:lnTo>
                  <a:pt x="727" y="171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2"/>
          <p:cNvSpPr>
            <a:spLocks/>
          </p:cNvSpPr>
          <p:nvPr/>
        </p:nvSpPr>
        <p:spPr bwMode="auto">
          <a:xfrm>
            <a:off x="3685942" y="1251179"/>
            <a:ext cx="2307483" cy="2243450"/>
          </a:xfrm>
          <a:custGeom>
            <a:avLst/>
            <a:gdLst>
              <a:gd name="T0" fmla="*/ 727 w 1715"/>
              <a:gd name="T1" fmla="*/ 1715 h 1715"/>
              <a:gd name="T2" fmla="*/ 1715 w 1715"/>
              <a:gd name="T3" fmla="*/ 1715 h 1715"/>
              <a:gd name="T4" fmla="*/ 1715 w 1715"/>
              <a:gd name="T5" fmla="*/ 727 h 1715"/>
              <a:gd name="T6" fmla="*/ 988 w 1715"/>
              <a:gd name="T7" fmla="*/ 0 h 1715"/>
              <a:gd name="T8" fmla="*/ 0 w 1715"/>
              <a:gd name="T9" fmla="*/ 986 h 1715"/>
              <a:gd name="T10" fmla="*/ 727 w 1715"/>
              <a:gd name="T11" fmla="*/ 1715 h 1715"/>
            </a:gdLst>
            <a:ahLst/>
            <a:cxnLst>
              <a:cxn ang="0">
                <a:pos x="T0" y="T1"/>
              </a:cxn>
              <a:cxn ang="0">
                <a:pos x="T2" y="T3"/>
              </a:cxn>
              <a:cxn ang="0">
                <a:pos x="T4" y="T5"/>
              </a:cxn>
              <a:cxn ang="0">
                <a:pos x="T6" y="T7"/>
              </a:cxn>
              <a:cxn ang="0">
                <a:pos x="T8" y="T9"/>
              </a:cxn>
              <a:cxn ang="0">
                <a:pos x="T10" y="T11"/>
              </a:cxn>
            </a:cxnLst>
            <a:rect l="0" t="0" r="r" b="b"/>
            <a:pathLst>
              <a:path w="1715" h="1715">
                <a:moveTo>
                  <a:pt x="727" y="1715"/>
                </a:moveTo>
                <a:lnTo>
                  <a:pt x="1715" y="1715"/>
                </a:lnTo>
                <a:lnTo>
                  <a:pt x="1715" y="727"/>
                </a:lnTo>
                <a:lnTo>
                  <a:pt x="988" y="0"/>
                </a:lnTo>
                <a:lnTo>
                  <a:pt x="0" y="986"/>
                </a:lnTo>
                <a:lnTo>
                  <a:pt x="727" y="17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Oval 17"/>
          <p:cNvSpPr>
            <a:spLocks noChangeArrowheads="1"/>
          </p:cNvSpPr>
          <p:nvPr/>
        </p:nvSpPr>
        <p:spPr bwMode="auto">
          <a:xfrm>
            <a:off x="5052941" y="2578935"/>
            <a:ext cx="1973807" cy="1919033"/>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nvGrpSpPr>
          <p:cNvPr id="162" name="组合 161"/>
          <p:cNvGrpSpPr/>
          <p:nvPr/>
        </p:nvGrpSpPr>
        <p:grpSpPr>
          <a:xfrm rot="10800000">
            <a:off x="8384328" y="2523887"/>
            <a:ext cx="1095215" cy="243313"/>
            <a:chOff x="3204263" y="3554803"/>
            <a:chExt cx="1095215" cy="243313"/>
          </a:xfrm>
        </p:grpSpPr>
        <p:sp>
          <p:nvSpPr>
            <p:cNvPr id="111" name="Freeform 18"/>
            <p:cNvSpPr>
              <a:spLocks/>
            </p:cNvSpPr>
            <p:nvPr/>
          </p:nvSpPr>
          <p:spPr bwMode="auto">
            <a:xfrm>
              <a:off x="3204263" y="3554803"/>
              <a:ext cx="1080414" cy="224999"/>
            </a:xfrm>
            <a:custGeom>
              <a:avLst/>
              <a:gdLst>
                <a:gd name="T0" fmla="*/ 798 w 803"/>
                <a:gd name="T1" fmla="*/ 172 h 172"/>
                <a:gd name="T2" fmla="*/ 595 w 803"/>
                <a:gd name="T3" fmla="*/ 7 h 172"/>
                <a:gd name="T4" fmla="*/ 0 w 803"/>
                <a:gd name="T5" fmla="*/ 7 h 172"/>
                <a:gd name="T6" fmla="*/ 0 w 803"/>
                <a:gd name="T7" fmla="*/ 0 h 172"/>
                <a:gd name="T8" fmla="*/ 598 w 803"/>
                <a:gd name="T9" fmla="*/ 0 h 172"/>
                <a:gd name="T10" fmla="*/ 803 w 803"/>
                <a:gd name="T11" fmla="*/ 167 h 172"/>
                <a:gd name="T12" fmla="*/ 798 w 80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803" h="172">
                  <a:moveTo>
                    <a:pt x="798" y="172"/>
                  </a:moveTo>
                  <a:lnTo>
                    <a:pt x="595" y="7"/>
                  </a:lnTo>
                  <a:lnTo>
                    <a:pt x="0" y="7"/>
                  </a:lnTo>
                  <a:lnTo>
                    <a:pt x="0" y="0"/>
                  </a:lnTo>
                  <a:lnTo>
                    <a:pt x="598" y="0"/>
                  </a:lnTo>
                  <a:lnTo>
                    <a:pt x="803" y="167"/>
                  </a:lnTo>
                  <a:lnTo>
                    <a:pt x="798" y="172"/>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9"/>
            <p:cNvSpPr>
              <a:spLocks/>
            </p:cNvSpPr>
            <p:nvPr/>
          </p:nvSpPr>
          <p:spPr bwMode="auto">
            <a:xfrm>
              <a:off x="4257768" y="3756256"/>
              <a:ext cx="41710" cy="41860"/>
            </a:xfrm>
            <a:custGeom>
              <a:avLst/>
              <a:gdLst>
                <a:gd name="T0" fmla="*/ 16 w 19"/>
                <a:gd name="T1" fmla="*/ 3 h 19"/>
                <a:gd name="T2" fmla="*/ 16 w 19"/>
                <a:gd name="T3" fmla="*/ 16 h 19"/>
                <a:gd name="T4" fmla="*/ 4 w 19"/>
                <a:gd name="T5" fmla="*/ 16 h 19"/>
                <a:gd name="T6" fmla="*/ 4 w 19"/>
                <a:gd name="T7" fmla="*/ 3 h 19"/>
                <a:gd name="T8" fmla="*/ 16 w 19"/>
                <a:gd name="T9" fmla="*/ 3 h 19"/>
              </a:gdLst>
              <a:ahLst/>
              <a:cxnLst>
                <a:cxn ang="0">
                  <a:pos x="T0" y="T1"/>
                </a:cxn>
                <a:cxn ang="0">
                  <a:pos x="T2" y="T3"/>
                </a:cxn>
                <a:cxn ang="0">
                  <a:pos x="T4" y="T5"/>
                </a:cxn>
                <a:cxn ang="0">
                  <a:pos x="T6" y="T7"/>
                </a:cxn>
                <a:cxn ang="0">
                  <a:pos x="T8" y="T9"/>
                </a:cxn>
              </a:cxnLst>
              <a:rect l="0" t="0" r="r" b="b"/>
              <a:pathLst>
                <a:path w="19" h="19">
                  <a:moveTo>
                    <a:pt x="16" y="3"/>
                  </a:moveTo>
                  <a:cubicBezTo>
                    <a:pt x="19" y="7"/>
                    <a:pt x="19" y="12"/>
                    <a:pt x="16" y="16"/>
                  </a:cubicBezTo>
                  <a:cubicBezTo>
                    <a:pt x="13" y="19"/>
                    <a:pt x="7" y="19"/>
                    <a:pt x="4" y="16"/>
                  </a:cubicBezTo>
                  <a:cubicBezTo>
                    <a:pt x="0" y="12"/>
                    <a:pt x="0" y="7"/>
                    <a:pt x="4" y="3"/>
                  </a:cubicBezTo>
                  <a:cubicBezTo>
                    <a:pt x="7" y="0"/>
                    <a:pt x="13" y="0"/>
                    <a:pt x="16"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64" name="组合 163"/>
          <p:cNvGrpSpPr/>
          <p:nvPr/>
        </p:nvGrpSpPr>
        <p:grpSpPr>
          <a:xfrm>
            <a:off x="2627647" y="4521897"/>
            <a:ext cx="1077723" cy="247237"/>
            <a:chOff x="5488873" y="5479068"/>
            <a:chExt cx="1077723" cy="247237"/>
          </a:xfrm>
        </p:grpSpPr>
        <p:sp>
          <p:nvSpPr>
            <p:cNvPr id="113" name="Freeform 20"/>
            <p:cNvSpPr>
              <a:spLocks/>
            </p:cNvSpPr>
            <p:nvPr/>
          </p:nvSpPr>
          <p:spPr bwMode="auto">
            <a:xfrm>
              <a:off x="5488873" y="5498690"/>
              <a:ext cx="1057540" cy="227615"/>
            </a:xfrm>
            <a:custGeom>
              <a:avLst/>
              <a:gdLst>
                <a:gd name="T0" fmla="*/ 781 w 786"/>
                <a:gd name="T1" fmla="*/ 0 h 174"/>
                <a:gd name="T2" fmla="*/ 580 w 786"/>
                <a:gd name="T3" fmla="*/ 165 h 174"/>
                <a:gd name="T4" fmla="*/ 0 w 786"/>
                <a:gd name="T5" fmla="*/ 165 h 174"/>
                <a:gd name="T6" fmla="*/ 0 w 786"/>
                <a:gd name="T7" fmla="*/ 174 h 174"/>
                <a:gd name="T8" fmla="*/ 583 w 786"/>
                <a:gd name="T9" fmla="*/ 174 h 174"/>
                <a:gd name="T10" fmla="*/ 786 w 786"/>
                <a:gd name="T11" fmla="*/ 5 h 174"/>
                <a:gd name="T12" fmla="*/ 781 w 786"/>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786" h="174">
                  <a:moveTo>
                    <a:pt x="781" y="0"/>
                  </a:moveTo>
                  <a:lnTo>
                    <a:pt x="580" y="165"/>
                  </a:lnTo>
                  <a:lnTo>
                    <a:pt x="0" y="165"/>
                  </a:lnTo>
                  <a:lnTo>
                    <a:pt x="0" y="174"/>
                  </a:lnTo>
                  <a:lnTo>
                    <a:pt x="583" y="174"/>
                  </a:lnTo>
                  <a:lnTo>
                    <a:pt x="786" y="5"/>
                  </a:lnTo>
                  <a:lnTo>
                    <a:pt x="781" y="0"/>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1"/>
            <p:cNvSpPr>
              <a:spLocks/>
            </p:cNvSpPr>
            <p:nvPr/>
          </p:nvSpPr>
          <p:spPr bwMode="auto">
            <a:xfrm>
              <a:off x="6524886" y="5479068"/>
              <a:ext cx="41710" cy="41860"/>
            </a:xfrm>
            <a:custGeom>
              <a:avLst/>
              <a:gdLst>
                <a:gd name="T0" fmla="*/ 15 w 19"/>
                <a:gd name="T1" fmla="*/ 15 h 19"/>
                <a:gd name="T2" fmla="*/ 15 w 19"/>
                <a:gd name="T3" fmla="*/ 3 h 19"/>
                <a:gd name="T4" fmla="*/ 3 w 19"/>
                <a:gd name="T5" fmla="*/ 3 h 19"/>
                <a:gd name="T6" fmla="*/ 3 w 19"/>
                <a:gd name="T7" fmla="*/ 15 h 19"/>
                <a:gd name="T8" fmla="*/ 15 w 19"/>
                <a:gd name="T9" fmla="*/ 15 h 19"/>
              </a:gdLst>
              <a:ahLst/>
              <a:cxnLst>
                <a:cxn ang="0">
                  <a:pos x="T0" y="T1"/>
                </a:cxn>
                <a:cxn ang="0">
                  <a:pos x="T2" y="T3"/>
                </a:cxn>
                <a:cxn ang="0">
                  <a:pos x="T4" y="T5"/>
                </a:cxn>
                <a:cxn ang="0">
                  <a:pos x="T6" y="T7"/>
                </a:cxn>
                <a:cxn ang="0">
                  <a:pos x="T8" y="T9"/>
                </a:cxn>
              </a:cxnLst>
              <a:rect l="0" t="0" r="r" b="b"/>
              <a:pathLst>
                <a:path w="19" h="19">
                  <a:moveTo>
                    <a:pt x="15" y="15"/>
                  </a:moveTo>
                  <a:cubicBezTo>
                    <a:pt x="19" y="12"/>
                    <a:pt x="19" y="6"/>
                    <a:pt x="15" y="3"/>
                  </a:cubicBezTo>
                  <a:cubicBezTo>
                    <a:pt x="12" y="0"/>
                    <a:pt x="7" y="0"/>
                    <a:pt x="3" y="3"/>
                  </a:cubicBezTo>
                  <a:cubicBezTo>
                    <a:pt x="0" y="6"/>
                    <a:pt x="0" y="12"/>
                    <a:pt x="3" y="15"/>
                  </a:cubicBezTo>
                  <a:cubicBezTo>
                    <a:pt x="7" y="19"/>
                    <a:pt x="12" y="19"/>
                    <a:pt x="15" y="15"/>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63" name="组合 162"/>
          <p:cNvGrpSpPr/>
          <p:nvPr/>
        </p:nvGrpSpPr>
        <p:grpSpPr>
          <a:xfrm>
            <a:off x="8368346" y="4519731"/>
            <a:ext cx="1104632" cy="242004"/>
            <a:chOff x="7762720" y="3311490"/>
            <a:chExt cx="1104632" cy="242004"/>
          </a:xfrm>
        </p:grpSpPr>
        <p:sp>
          <p:nvSpPr>
            <p:cNvPr id="115" name="Freeform 22"/>
            <p:cNvSpPr>
              <a:spLocks/>
            </p:cNvSpPr>
            <p:nvPr/>
          </p:nvSpPr>
          <p:spPr bwMode="auto">
            <a:xfrm>
              <a:off x="7780211" y="3325879"/>
              <a:ext cx="1087141" cy="227615"/>
            </a:xfrm>
            <a:custGeom>
              <a:avLst/>
              <a:gdLst>
                <a:gd name="T0" fmla="*/ 5 w 808"/>
                <a:gd name="T1" fmla="*/ 0 h 174"/>
                <a:gd name="T2" fmla="*/ 208 w 808"/>
                <a:gd name="T3" fmla="*/ 166 h 174"/>
                <a:gd name="T4" fmla="*/ 808 w 808"/>
                <a:gd name="T5" fmla="*/ 166 h 174"/>
                <a:gd name="T6" fmla="*/ 808 w 808"/>
                <a:gd name="T7" fmla="*/ 174 h 174"/>
                <a:gd name="T8" fmla="*/ 205 w 808"/>
                <a:gd name="T9" fmla="*/ 174 h 174"/>
                <a:gd name="T10" fmla="*/ 0 w 808"/>
                <a:gd name="T11" fmla="*/ 7 h 174"/>
                <a:gd name="T12" fmla="*/ 5 w 808"/>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808" h="174">
                  <a:moveTo>
                    <a:pt x="5" y="0"/>
                  </a:moveTo>
                  <a:lnTo>
                    <a:pt x="208" y="166"/>
                  </a:lnTo>
                  <a:lnTo>
                    <a:pt x="808" y="166"/>
                  </a:lnTo>
                  <a:lnTo>
                    <a:pt x="808" y="174"/>
                  </a:lnTo>
                  <a:lnTo>
                    <a:pt x="205" y="174"/>
                  </a:lnTo>
                  <a:lnTo>
                    <a:pt x="0" y="7"/>
                  </a:lnTo>
                  <a:lnTo>
                    <a:pt x="5" y="0"/>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
            <p:cNvSpPr>
              <a:spLocks/>
            </p:cNvSpPr>
            <p:nvPr/>
          </p:nvSpPr>
          <p:spPr bwMode="auto">
            <a:xfrm>
              <a:off x="7762720" y="3311490"/>
              <a:ext cx="41710" cy="40553"/>
            </a:xfrm>
            <a:custGeom>
              <a:avLst/>
              <a:gdLst>
                <a:gd name="T0" fmla="*/ 4 w 19"/>
                <a:gd name="T1" fmla="*/ 16 h 19"/>
                <a:gd name="T2" fmla="*/ 4 w 19"/>
                <a:gd name="T3" fmla="*/ 3 h 19"/>
                <a:gd name="T4" fmla="*/ 16 w 19"/>
                <a:gd name="T5" fmla="*/ 3 h 19"/>
                <a:gd name="T6" fmla="*/ 16 w 19"/>
                <a:gd name="T7" fmla="*/ 16 h 19"/>
                <a:gd name="T8" fmla="*/ 4 w 19"/>
                <a:gd name="T9" fmla="*/ 16 h 19"/>
              </a:gdLst>
              <a:ahLst/>
              <a:cxnLst>
                <a:cxn ang="0">
                  <a:pos x="T0" y="T1"/>
                </a:cxn>
                <a:cxn ang="0">
                  <a:pos x="T2" y="T3"/>
                </a:cxn>
                <a:cxn ang="0">
                  <a:pos x="T4" y="T5"/>
                </a:cxn>
                <a:cxn ang="0">
                  <a:pos x="T6" y="T7"/>
                </a:cxn>
                <a:cxn ang="0">
                  <a:pos x="T8" y="T9"/>
                </a:cxn>
              </a:cxnLst>
              <a:rect l="0" t="0" r="r" b="b"/>
              <a:pathLst>
                <a:path w="19" h="19">
                  <a:moveTo>
                    <a:pt x="4" y="16"/>
                  </a:moveTo>
                  <a:cubicBezTo>
                    <a:pt x="0" y="12"/>
                    <a:pt x="0" y="7"/>
                    <a:pt x="4" y="3"/>
                  </a:cubicBezTo>
                  <a:cubicBezTo>
                    <a:pt x="7" y="0"/>
                    <a:pt x="12" y="0"/>
                    <a:pt x="16" y="3"/>
                  </a:cubicBezTo>
                  <a:cubicBezTo>
                    <a:pt x="19" y="7"/>
                    <a:pt x="19" y="12"/>
                    <a:pt x="16" y="16"/>
                  </a:cubicBezTo>
                  <a:cubicBezTo>
                    <a:pt x="12" y="19"/>
                    <a:pt x="7" y="19"/>
                    <a:pt x="4" y="16"/>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60" name="组合 159"/>
          <p:cNvGrpSpPr/>
          <p:nvPr/>
        </p:nvGrpSpPr>
        <p:grpSpPr>
          <a:xfrm rot="10800000">
            <a:off x="2602247" y="2524016"/>
            <a:ext cx="1095214" cy="242004"/>
            <a:chOff x="5424291" y="1270801"/>
            <a:chExt cx="1095214" cy="242004"/>
          </a:xfrm>
        </p:grpSpPr>
        <p:sp>
          <p:nvSpPr>
            <p:cNvPr id="117" name="Freeform 24"/>
            <p:cNvSpPr>
              <a:spLocks/>
            </p:cNvSpPr>
            <p:nvPr/>
          </p:nvSpPr>
          <p:spPr bwMode="auto">
            <a:xfrm>
              <a:off x="5441782" y="1270801"/>
              <a:ext cx="1077723" cy="226308"/>
            </a:xfrm>
            <a:custGeom>
              <a:avLst/>
              <a:gdLst>
                <a:gd name="T0" fmla="*/ 5 w 801"/>
                <a:gd name="T1" fmla="*/ 173 h 173"/>
                <a:gd name="T2" fmla="*/ 208 w 801"/>
                <a:gd name="T3" fmla="*/ 6 h 173"/>
                <a:gd name="T4" fmla="*/ 801 w 801"/>
                <a:gd name="T5" fmla="*/ 6 h 173"/>
                <a:gd name="T6" fmla="*/ 801 w 801"/>
                <a:gd name="T7" fmla="*/ 0 h 173"/>
                <a:gd name="T8" fmla="*/ 205 w 801"/>
                <a:gd name="T9" fmla="*/ 0 h 173"/>
                <a:gd name="T10" fmla="*/ 0 w 801"/>
                <a:gd name="T11" fmla="*/ 167 h 173"/>
                <a:gd name="T12" fmla="*/ 5 w 801"/>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801" h="173">
                  <a:moveTo>
                    <a:pt x="5" y="173"/>
                  </a:moveTo>
                  <a:lnTo>
                    <a:pt x="208" y="6"/>
                  </a:lnTo>
                  <a:lnTo>
                    <a:pt x="801" y="6"/>
                  </a:lnTo>
                  <a:lnTo>
                    <a:pt x="801" y="0"/>
                  </a:lnTo>
                  <a:lnTo>
                    <a:pt x="205" y="0"/>
                  </a:lnTo>
                  <a:lnTo>
                    <a:pt x="0" y="167"/>
                  </a:lnTo>
                  <a:lnTo>
                    <a:pt x="5" y="173"/>
                  </a:ln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5"/>
            <p:cNvSpPr>
              <a:spLocks/>
            </p:cNvSpPr>
            <p:nvPr/>
          </p:nvSpPr>
          <p:spPr bwMode="auto">
            <a:xfrm>
              <a:off x="5424291" y="1470945"/>
              <a:ext cx="41710" cy="41860"/>
            </a:xfrm>
            <a:custGeom>
              <a:avLst/>
              <a:gdLst>
                <a:gd name="T0" fmla="*/ 4 w 19"/>
                <a:gd name="T1" fmla="*/ 3 h 19"/>
                <a:gd name="T2" fmla="*/ 4 w 19"/>
                <a:gd name="T3" fmla="*/ 16 h 19"/>
                <a:gd name="T4" fmla="*/ 16 w 19"/>
                <a:gd name="T5" fmla="*/ 16 h 19"/>
                <a:gd name="T6" fmla="*/ 16 w 19"/>
                <a:gd name="T7" fmla="*/ 3 h 19"/>
                <a:gd name="T8" fmla="*/ 4 w 19"/>
                <a:gd name="T9" fmla="*/ 3 h 19"/>
              </a:gdLst>
              <a:ahLst/>
              <a:cxnLst>
                <a:cxn ang="0">
                  <a:pos x="T0" y="T1"/>
                </a:cxn>
                <a:cxn ang="0">
                  <a:pos x="T2" y="T3"/>
                </a:cxn>
                <a:cxn ang="0">
                  <a:pos x="T4" y="T5"/>
                </a:cxn>
                <a:cxn ang="0">
                  <a:pos x="T6" y="T7"/>
                </a:cxn>
                <a:cxn ang="0">
                  <a:pos x="T8" y="T9"/>
                </a:cxn>
              </a:cxnLst>
              <a:rect l="0" t="0" r="r" b="b"/>
              <a:pathLst>
                <a:path w="19" h="19">
                  <a:moveTo>
                    <a:pt x="4" y="3"/>
                  </a:moveTo>
                  <a:cubicBezTo>
                    <a:pt x="0" y="7"/>
                    <a:pt x="0" y="12"/>
                    <a:pt x="4" y="16"/>
                  </a:cubicBezTo>
                  <a:cubicBezTo>
                    <a:pt x="7" y="19"/>
                    <a:pt x="12" y="19"/>
                    <a:pt x="16" y="16"/>
                  </a:cubicBezTo>
                  <a:cubicBezTo>
                    <a:pt x="19" y="12"/>
                    <a:pt x="19" y="7"/>
                    <a:pt x="16" y="3"/>
                  </a:cubicBezTo>
                  <a:cubicBezTo>
                    <a:pt x="12" y="0"/>
                    <a:pt x="7" y="0"/>
                    <a:pt x="4" y="3"/>
                  </a:cubicBezTo>
                  <a:close/>
                </a:path>
              </a:pathLst>
            </a:custGeom>
            <a:solidFill>
              <a:srgbClr val="908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9" name="组合 118"/>
          <p:cNvGrpSpPr/>
          <p:nvPr/>
        </p:nvGrpSpPr>
        <p:grpSpPr>
          <a:xfrm>
            <a:off x="4725928" y="1824988"/>
            <a:ext cx="458935" cy="372599"/>
            <a:chOff x="9478963" y="1489075"/>
            <a:chExt cx="307975" cy="257176"/>
          </a:xfrm>
        </p:grpSpPr>
        <p:sp>
          <p:nvSpPr>
            <p:cNvPr id="120" name="Freeform 26"/>
            <p:cNvSpPr>
              <a:spLocks/>
            </p:cNvSpPr>
            <p:nvPr/>
          </p:nvSpPr>
          <p:spPr bwMode="auto">
            <a:xfrm>
              <a:off x="9478963" y="1706563"/>
              <a:ext cx="307975" cy="39688"/>
            </a:xfrm>
            <a:custGeom>
              <a:avLst/>
              <a:gdLst>
                <a:gd name="T0" fmla="*/ 118 w 118"/>
                <a:gd name="T1" fmla="*/ 7 h 15"/>
                <a:gd name="T2" fmla="*/ 110 w 118"/>
                <a:gd name="T3" fmla="*/ 15 h 15"/>
                <a:gd name="T4" fmla="*/ 7 w 118"/>
                <a:gd name="T5" fmla="*/ 15 h 15"/>
                <a:gd name="T6" fmla="*/ 0 w 118"/>
                <a:gd name="T7" fmla="*/ 7 h 15"/>
                <a:gd name="T8" fmla="*/ 7 w 118"/>
                <a:gd name="T9" fmla="*/ 0 h 15"/>
                <a:gd name="T10" fmla="*/ 110 w 118"/>
                <a:gd name="T11" fmla="*/ 0 h 15"/>
                <a:gd name="T12" fmla="*/ 118 w 118"/>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7"/>
            <p:cNvSpPr>
              <a:spLocks/>
            </p:cNvSpPr>
            <p:nvPr/>
          </p:nvSpPr>
          <p:spPr bwMode="auto">
            <a:xfrm>
              <a:off x="9504363" y="1562100"/>
              <a:ext cx="41275"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8"/>
            <p:cNvSpPr>
              <a:spLocks/>
            </p:cNvSpPr>
            <p:nvPr/>
          </p:nvSpPr>
          <p:spPr bwMode="auto">
            <a:xfrm>
              <a:off x="9577388" y="1525588"/>
              <a:ext cx="42863" cy="160338"/>
            </a:xfrm>
            <a:custGeom>
              <a:avLst/>
              <a:gdLst>
                <a:gd name="T0" fmla="*/ 8 w 16"/>
                <a:gd name="T1" fmla="*/ 61 h 61"/>
                <a:gd name="T2" fmla="*/ 0 w 16"/>
                <a:gd name="T3" fmla="*/ 53 h 61"/>
                <a:gd name="T4" fmla="*/ 0 w 16"/>
                <a:gd name="T5" fmla="*/ 8 h 61"/>
                <a:gd name="T6" fmla="*/ 8 w 16"/>
                <a:gd name="T7" fmla="*/ 0 h 61"/>
                <a:gd name="T8" fmla="*/ 16 w 16"/>
                <a:gd name="T9" fmla="*/ 8 h 61"/>
                <a:gd name="T10" fmla="*/ 16 w 16"/>
                <a:gd name="T11" fmla="*/ 53 h 61"/>
                <a:gd name="T12" fmla="*/ 8 w 1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9"/>
            <p:cNvSpPr>
              <a:spLocks/>
            </p:cNvSpPr>
            <p:nvPr/>
          </p:nvSpPr>
          <p:spPr bwMode="auto">
            <a:xfrm>
              <a:off x="9652000" y="1489075"/>
              <a:ext cx="38100" cy="196850"/>
            </a:xfrm>
            <a:custGeom>
              <a:avLst/>
              <a:gdLst>
                <a:gd name="T0" fmla="*/ 8 w 15"/>
                <a:gd name="T1" fmla="*/ 75 h 75"/>
                <a:gd name="T2" fmla="*/ 0 w 15"/>
                <a:gd name="T3" fmla="*/ 67 h 75"/>
                <a:gd name="T4" fmla="*/ 0 w 15"/>
                <a:gd name="T5" fmla="*/ 8 h 75"/>
                <a:gd name="T6" fmla="*/ 8 w 15"/>
                <a:gd name="T7" fmla="*/ 0 h 75"/>
                <a:gd name="T8" fmla="*/ 15 w 15"/>
                <a:gd name="T9" fmla="*/ 8 h 75"/>
                <a:gd name="T10" fmla="*/ 15 w 15"/>
                <a:gd name="T11" fmla="*/ 67 h 75"/>
                <a:gd name="T12" fmla="*/ 8 w 15"/>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30"/>
            <p:cNvSpPr>
              <a:spLocks/>
            </p:cNvSpPr>
            <p:nvPr/>
          </p:nvSpPr>
          <p:spPr bwMode="auto">
            <a:xfrm>
              <a:off x="9725025" y="1498600"/>
              <a:ext cx="39688" cy="187325"/>
            </a:xfrm>
            <a:custGeom>
              <a:avLst/>
              <a:gdLst>
                <a:gd name="T0" fmla="*/ 7 w 15"/>
                <a:gd name="T1" fmla="*/ 71 h 71"/>
                <a:gd name="T2" fmla="*/ 0 w 15"/>
                <a:gd name="T3" fmla="*/ 63 h 71"/>
                <a:gd name="T4" fmla="*/ 0 w 15"/>
                <a:gd name="T5" fmla="*/ 8 h 71"/>
                <a:gd name="T6" fmla="*/ 7 w 15"/>
                <a:gd name="T7" fmla="*/ 0 h 71"/>
                <a:gd name="T8" fmla="*/ 15 w 15"/>
                <a:gd name="T9" fmla="*/ 8 h 71"/>
                <a:gd name="T10" fmla="*/ 15 w 15"/>
                <a:gd name="T11" fmla="*/ 63 h 71"/>
                <a:gd name="T12" fmla="*/ 7 w 15"/>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3" name="组合 132"/>
          <p:cNvGrpSpPr/>
          <p:nvPr/>
        </p:nvGrpSpPr>
        <p:grpSpPr>
          <a:xfrm>
            <a:off x="6922872" y="4028914"/>
            <a:ext cx="634264" cy="438224"/>
            <a:chOff x="6934200" y="4259263"/>
            <a:chExt cx="373063" cy="265113"/>
          </a:xfrm>
        </p:grpSpPr>
        <p:sp>
          <p:nvSpPr>
            <p:cNvPr id="134" name="Oval 38"/>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39"/>
            <p:cNvSpPr>
              <a:spLocks/>
            </p:cNvSpPr>
            <p:nvPr/>
          </p:nvSpPr>
          <p:spPr bwMode="auto">
            <a:xfrm>
              <a:off x="7073900" y="4449763"/>
              <a:ext cx="93663" cy="74613"/>
            </a:xfrm>
            <a:custGeom>
              <a:avLst/>
              <a:gdLst>
                <a:gd name="T0" fmla="*/ 27 w 36"/>
                <a:gd name="T1" fmla="*/ 0 h 28"/>
                <a:gd name="T2" fmla="*/ 18 w 36"/>
                <a:gd name="T3" fmla="*/ 11 h 28"/>
                <a:gd name="T4" fmla="*/ 9 w 36"/>
                <a:gd name="T5" fmla="*/ 0 h 28"/>
                <a:gd name="T6" fmla="*/ 0 w 36"/>
                <a:gd name="T7" fmla="*/ 18 h 28"/>
                <a:gd name="T8" fmla="*/ 1 w 36"/>
                <a:gd name="T9" fmla="*/ 26 h 28"/>
                <a:gd name="T10" fmla="*/ 18 w 36"/>
                <a:gd name="T11" fmla="*/ 28 h 28"/>
                <a:gd name="T12" fmla="*/ 35 w 36"/>
                <a:gd name="T13" fmla="*/ 26 h 28"/>
                <a:gd name="T14" fmla="*/ 36 w 36"/>
                <a:gd name="T15" fmla="*/ 18 h 28"/>
                <a:gd name="T16" fmla="*/ 27 w 3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Oval 40"/>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41"/>
            <p:cNvSpPr>
              <a:spLocks/>
            </p:cNvSpPr>
            <p:nvPr/>
          </p:nvSpPr>
          <p:spPr bwMode="auto">
            <a:xfrm>
              <a:off x="6934200" y="4449763"/>
              <a:ext cx="96838" cy="74613"/>
            </a:xfrm>
            <a:custGeom>
              <a:avLst/>
              <a:gdLst>
                <a:gd name="T0" fmla="*/ 28 w 37"/>
                <a:gd name="T1" fmla="*/ 0 h 28"/>
                <a:gd name="T2" fmla="*/ 19 w 37"/>
                <a:gd name="T3" fmla="*/ 11 h 28"/>
                <a:gd name="T4" fmla="*/ 9 w 37"/>
                <a:gd name="T5" fmla="*/ 0 h 28"/>
                <a:gd name="T6" fmla="*/ 0 w 37"/>
                <a:gd name="T7" fmla="*/ 18 h 28"/>
                <a:gd name="T8" fmla="*/ 1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Oval 42"/>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43"/>
            <p:cNvSpPr>
              <a:spLocks/>
            </p:cNvSpPr>
            <p:nvPr/>
          </p:nvSpPr>
          <p:spPr bwMode="auto">
            <a:xfrm>
              <a:off x="7210425" y="4449763"/>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Oval 44"/>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45"/>
            <p:cNvSpPr>
              <a:spLocks/>
            </p:cNvSpPr>
            <p:nvPr/>
          </p:nvSpPr>
          <p:spPr bwMode="auto">
            <a:xfrm>
              <a:off x="7002463" y="4313238"/>
              <a:ext cx="96838" cy="74613"/>
            </a:xfrm>
            <a:custGeom>
              <a:avLst/>
              <a:gdLst>
                <a:gd name="T0" fmla="*/ 28 w 37"/>
                <a:gd name="T1" fmla="*/ 0 h 28"/>
                <a:gd name="T2" fmla="*/ 19 w 37"/>
                <a:gd name="T3" fmla="*/ 11 h 28"/>
                <a:gd name="T4" fmla="*/ 9 w 37"/>
                <a:gd name="T5" fmla="*/ 0 h 28"/>
                <a:gd name="T6" fmla="*/ 0 w 37"/>
                <a:gd name="T7" fmla="*/ 18 h 28"/>
                <a:gd name="T8" fmla="*/ 2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Oval 46"/>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47"/>
            <p:cNvSpPr>
              <a:spLocks/>
            </p:cNvSpPr>
            <p:nvPr/>
          </p:nvSpPr>
          <p:spPr bwMode="auto">
            <a:xfrm>
              <a:off x="7142163" y="4313238"/>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5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52" name="文本框 90"/>
          <p:cNvSpPr txBox="1"/>
          <p:nvPr/>
        </p:nvSpPr>
        <p:spPr>
          <a:xfrm>
            <a:off x="8609127" y="2048080"/>
            <a:ext cx="2505814" cy="732508"/>
          </a:xfrm>
          <a:prstGeom prst="rect">
            <a:avLst/>
          </a:prstGeom>
          <a:noFill/>
        </p:spPr>
        <p:txBody>
          <a:bodyPr wrap="none" rtlCol="0">
            <a:spAutoFit/>
          </a:bodyPr>
          <a:lstStyle/>
          <a:p>
            <a:pP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登机口区域、无线</a:t>
            </a: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AP</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区域</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无线</a:t>
            </a: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AP</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坐标、楼层</a:t>
            </a: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组号</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3" name="文本框 91"/>
          <p:cNvSpPr txBox="1"/>
          <p:nvPr/>
        </p:nvSpPr>
        <p:spPr>
          <a:xfrm>
            <a:off x="1458228" y="3726840"/>
            <a:ext cx="2031325" cy="1052596"/>
          </a:xfrm>
          <a:prstGeom prst="rect">
            <a:avLst/>
          </a:prstGeom>
          <a:noFill/>
        </p:spPr>
        <p:txBody>
          <a:bodyPr wrap="none" rtlCol="0">
            <a:spAutoFit/>
          </a:bodyPr>
          <a:lstStyle/>
          <a:p>
            <a:pPr algn="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起飞 </a:t>
            </a: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or</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 降落</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algn="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航班号、登机口</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algn="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预计时间、实际时间</a:t>
            </a:r>
            <a:endPar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4" name="文本框 92"/>
          <p:cNvSpPr txBox="1"/>
          <p:nvPr/>
        </p:nvSpPr>
        <p:spPr>
          <a:xfrm>
            <a:off x="1628412" y="2046094"/>
            <a:ext cx="1826141" cy="732508"/>
          </a:xfrm>
          <a:prstGeom prst="rect">
            <a:avLst/>
          </a:prstGeom>
          <a:noFill/>
        </p:spPr>
        <p:txBody>
          <a:bodyPr wrap="none" rtlCol="0">
            <a:spAutoFit/>
          </a:bodyPr>
          <a:lstStyle/>
          <a:p>
            <a:pPr algn="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无线</a:t>
            </a:r>
            <a:r>
              <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AP</a:t>
            </a: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名称</a:t>
            </a:r>
            <a:endParaRPr lang="en-US" altLang="zh-CN"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a:p>
            <a:pPr algn="r">
              <a:lnSpc>
                <a:spcPct val="130000"/>
              </a:lnSpc>
            </a:pPr>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时间戳、连接人数</a:t>
            </a:r>
            <a:endPar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5" name="文本框 93"/>
          <p:cNvSpPr txBox="1"/>
          <p:nvPr/>
        </p:nvSpPr>
        <p:spPr>
          <a:xfrm>
            <a:off x="8633173" y="4379703"/>
            <a:ext cx="1826141" cy="338554"/>
          </a:xfrm>
          <a:prstGeom prst="rect">
            <a:avLst/>
          </a:prstGeom>
          <a:noFill/>
        </p:spPr>
        <p:txBody>
          <a:bodyPr wrap="none" rtlCol="0">
            <a:spAutoFit/>
          </a:bodyPr>
          <a:lstStyle/>
          <a:p>
            <a:r>
              <a:rPr lang="zh-CN" altLang="en-US" sz="1600" dirty="0" smtClean="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值机、安检及</a:t>
            </a:r>
            <a:r>
              <a:rPr lang="zh-CN" altLang="en-US" sz="1600" dirty="0">
                <a:solidFill>
                  <a:schemeClr val="tx2"/>
                </a:solidFill>
                <a:latin typeface="微软雅黑" panose="020B0503020204020204" pitchFamily="34" charset="-122"/>
                <a:ea typeface="微软雅黑" panose="020B0503020204020204" pitchFamily="34" charset="-122"/>
                <a:cs typeface="Arial Unicode MS" panose="020B0604020202020204" pitchFamily="34" charset="-122"/>
              </a:rPr>
              <a:t>离开</a:t>
            </a:r>
          </a:p>
        </p:txBody>
      </p:sp>
      <p:sp>
        <p:nvSpPr>
          <p:cNvPr id="156" name="文本框 94"/>
          <p:cNvSpPr txBox="1"/>
          <p:nvPr/>
        </p:nvSpPr>
        <p:spPr>
          <a:xfrm>
            <a:off x="4247509" y="2265456"/>
            <a:ext cx="1415772" cy="461665"/>
          </a:xfrm>
          <a:prstGeom prst="rect">
            <a:avLst/>
          </a:prstGeom>
          <a:noFill/>
        </p:spPr>
        <p:txBody>
          <a:bodyPr wrap="non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历史连接</a:t>
            </a:r>
            <a:endParaRPr lang="zh-CN" altLang="en-US" sz="24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7" name="文本框 95"/>
          <p:cNvSpPr txBox="1"/>
          <p:nvPr/>
        </p:nvSpPr>
        <p:spPr>
          <a:xfrm>
            <a:off x="6532119" y="2265456"/>
            <a:ext cx="1415772" cy="461665"/>
          </a:xfrm>
          <a:prstGeom prst="rect">
            <a:avLst/>
          </a:prstGeom>
          <a:noFill/>
        </p:spPr>
        <p:txBody>
          <a:bodyPr wrap="non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地理位置</a:t>
            </a:r>
            <a:endParaRPr lang="zh-CN" altLang="en-US" sz="24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8" name="文本框 96"/>
          <p:cNvSpPr txBox="1"/>
          <p:nvPr/>
        </p:nvSpPr>
        <p:spPr>
          <a:xfrm>
            <a:off x="4247509" y="4576457"/>
            <a:ext cx="1415772" cy="461665"/>
          </a:xfrm>
          <a:prstGeom prst="rect">
            <a:avLst/>
          </a:prstGeom>
          <a:noFill/>
        </p:spPr>
        <p:txBody>
          <a:bodyPr wrap="non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航班排班</a:t>
            </a:r>
            <a:endParaRPr lang="zh-CN" altLang="en-US" sz="24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9" name="文本框 97"/>
          <p:cNvSpPr txBox="1"/>
          <p:nvPr/>
        </p:nvSpPr>
        <p:spPr>
          <a:xfrm>
            <a:off x="6532119" y="4576457"/>
            <a:ext cx="1415772" cy="461665"/>
          </a:xfrm>
          <a:prstGeom prst="rect">
            <a:avLst/>
          </a:prstGeom>
          <a:noFill/>
        </p:spPr>
        <p:txBody>
          <a:bodyPr wrap="non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旅客行为</a:t>
            </a:r>
            <a:endParaRPr lang="zh-CN" altLang="en-US" sz="2400" b="1"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61" name="Freeform 12"/>
          <p:cNvSpPr>
            <a:spLocks/>
          </p:cNvSpPr>
          <p:nvPr/>
        </p:nvSpPr>
        <p:spPr bwMode="auto">
          <a:xfrm>
            <a:off x="5558078" y="3077783"/>
            <a:ext cx="1113442" cy="921335"/>
          </a:xfrm>
          <a:custGeom>
            <a:avLst/>
            <a:gdLst>
              <a:gd name="T0" fmla="*/ 527 w 851"/>
              <a:gd name="T1" fmla="*/ 282 h 706"/>
              <a:gd name="T2" fmla="*/ 307 w 851"/>
              <a:gd name="T3" fmla="*/ 0 h 706"/>
              <a:gd name="T4" fmla="*/ 246 w 851"/>
              <a:gd name="T5" fmla="*/ 0 h 706"/>
              <a:gd name="T6" fmla="*/ 358 w 851"/>
              <a:gd name="T7" fmla="*/ 297 h 706"/>
              <a:gd name="T8" fmla="*/ 127 w 851"/>
              <a:gd name="T9" fmla="*/ 317 h 706"/>
              <a:gd name="T10" fmla="*/ 41 w 851"/>
              <a:gd name="T11" fmla="*/ 231 h 706"/>
              <a:gd name="T12" fmla="*/ 0 w 851"/>
              <a:gd name="T13" fmla="*/ 231 h 706"/>
              <a:gd name="T14" fmla="*/ 36 w 851"/>
              <a:gd name="T15" fmla="*/ 353 h 706"/>
              <a:gd name="T16" fmla="*/ 0 w 851"/>
              <a:gd name="T17" fmla="*/ 474 h 706"/>
              <a:gd name="T18" fmla="*/ 41 w 851"/>
              <a:gd name="T19" fmla="*/ 474 h 706"/>
              <a:gd name="T20" fmla="*/ 127 w 851"/>
              <a:gd name="T21" fmla="*/ 390 h 706"/>
              <a:gd name="T22" fmla="*/ 358 w 851"/>
              <a:gd name="T23" fmla="*/ 409 h 706"/>
              <a:gd name="T24" fmla="*/ 246 w 851"/>
              <a:gd name="T25" fmla="*/ 706 h 706"/>
              <a:gd name="T26" fmla="*/ 307 w 851"/>
              <a:gd name="T27" fmla="*/ 706 h 706"/>
              <a:gd name="T28" fmla="*/ 527 w 851"/>
              <a:gd name="T29" fmla="*/ 425 h 706"/>
              <a:gd name="T30" fmla="*/ 527 w 851"/>
              <a:gd name="T31" fmla="*/ 425 h 706"/>
              <a:gd name="T32" fmla="*/ 571 w 851"/>
              <a:gd name="T33" fmla="*/ 425 h 706"/>
              <a:gd name="T34" fmla="*/ 610 w 851"/>
              <a:gd name="T35" fmla="*/ 423 h 706"/>
              <a:gd name="T36" fmla="*/ 646 w 851"/>
              <a:gd name="T37" fmla="*/ 420 h 706"/>
              <a:gd name="T38" fmla="*/ 680 w 851"/>
              <a:gd name="T39" fmla="*/ 416 h 706"/>
              <a:gd name="T40" fmla="*/ 709 w 851"/>
              <a:gd name="T41" fmla="*/ 411 h 706"/>
              <a:gd name="T42" fmla="*/ 736 w 851"/>
              <a:gd name="T43" fmla="*/ 405 h 706"/>
              <a:gd name="T44" fmla="*/ 760 w 851"/>
              <a:gd name="T45" fmla="*/ 398 h 706"/>
              <a:gd name="T46" fmla="*/ 780 w 851"/>
              <a:gd name="T47" fmla="*/ 391 h 706"/>
              <a:gd name="T48" fmla="*/ 798 w 851"/>
              <a:gd name="T49" fmla="*/ 384 h 706"/>
              <a:gd name="T50" fmla="*/ 812 w 851"/>
              <a:gd name="T51" fmla="*/ 377 h 706"/>
              <a:gd name="T52" fmla="*/ 834 w 851"/>
              <a:gd name="T53" fmla="*/ 366 h 706"/>
              <a:gd name="T54" fmla="*/ 847 w 851"/>
              <a:gd name="T55" fmla="*/ 356 h 706"/>
              <a:gd name="T56" fmla="*/ 851 w 851"/>
              <a:gd name="T57" fmla="*/ 353 h 706"/>
              <a:gd name="T58" fmla="*/ 851 w 851"/>
              <a:gd name="T59" fmla="*/ 353 h 706"/>
              <a:gd name="T60" fmla="*/ 847 w 851"/>
              <a:gd name="T61" fmla="*/ 350 h 706"/>
              <a:gd name="T62" fmla="*/ 834 w 851"/>
              <a:gd name="T63" fmla="*/ 341 h 706"/>
              <a:gd name="T64" fmla="*/ 812 w 851"/>
              <a:gd name="T65" fmla="*/ 328 h 706"/>
              <a:gd name="T66" fmla="*/ 798 w 851"/>
              <a:gd name="T67" fmla="*/ 321 h 706"/>
              <a:gd name="T68" fmla="*/ 780 w 851"/>
              <a:gd name="T69" fmla="*/ 314 h 706"/>
              <a:gd name="T70" fmla="*/ 760 w 851"/>
              <a:gd name="T71" fmla="*/ 307 h 706"/>
              <a:gd name="T72" fmla="*/ 736 w 851"/>
              <a:gd name="T73" fmla="*/ 301 h 706"/>
              <a:gd name="T74" fmla="*/ 709 w 851"/>
              <a:gd name="T75" fmla="*/ 294 h 706"/>
              <a:gd name="T76" fmla="*/ 680 w 851"/>
              <a:gd name="T77" fmla="*/ 290 h 706"/>
              <a:gd name="T78" fmla="*/ 646 w 851"/>
              <a:gd name="T79" fmla="*/ 286 h 706"/>
              <a:gd name="T80" fmla="*/ 610 w 851"/>
              <a:gd name="T81" fmla="*/ 283 h 706"/>
              <a:gd name="T82" fmla="*/ 571 w 851"/>
              <a:gd name="T83" fmla="*/ 282 h 706"/>
              <a:gd name="T84" fmla="*/ 527 w 851"/>
              <a:gd name="T85" fmla="*/ 282 h 706"/>
              <a:gd name="T86" fmla="*/ 527 w 851"/>
              <a:gd name="T87" fmla="*/ 28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1" h="706">
                <a:moveTo>
                  <a:pt x="527" y="282"/>
                </a:moveTo>
                <a:lnTo>
                  <a:pt x="307" y="0"/>
                </a:lnTo>
                <a:lnTo>
                  <a:pt x="246" y="0"/>
                </a:lnTo>
                <a:lnTo>
                  <a:pt x="358" y="297"/>
                </a:lnTo>
                <a:lnTo>
                  <a:pt x="127" y="317"/>
                </a:lnTo>
                <a:lnTo>
                  <a:pt x="41" y="231"/>
                </a:lnTo>
                <a:lnTo>
                  <a:pt x="0" y="231"/>
                </a:lnTo>
                <a:lnTo>
                  <a:pt x="36" y="353"/>
                </a:lnTo>
                <a:lnTo>
                  <a:pt x="0" y="474"/>
                </a:lnTo>
                <a:lnTo>
                  <a:pt x="41" y="474"/>
                </a:lnTo>
                <a:lnTo>
                  <a:pt x="127" y="390"/>
                </a:lnTo>
                <a:lnTo>
                  <a:pt x="358" y="409"/>
                </a:lnTo>
                <a:lnTo>
                  <a:pt x="246" y="706"/>
                </a:lnTo>
                <a:lnTo>
                  <a:pt x="307" y="706"/>
                </a:lnTo>
                <a:lnTo>
                  <a:pt x="527" y="425"/>
                </a:lnTo>
                <a:lnTo>
                  <a:pt x="527" y="425"/>
                </a:lnTo>
                <a:lnTo>
                  <a:pt x="571" y="425"/>
                </a:lnTo>
                <a:lnTo>
                  <a:pt x="610" y="423"/>
                </a:lnTo>
                <a:lnTo>
                  <a:pt x="646" y="420"/>
                </a:lnTo>
                <a:lnTo>
                  <a:pt x="680" y="416"/>
                </a:lnTo>
                <a:lnTo>
                  <a:pt x="709" y="411"/>
                </a:lnTo>
                <a:lnTo>
                  <a:pt x="736" y="405"/>
                </a:lnTo>
                <a:lnTo>
                  <a:pt x="760" y="398"/>
                </a:lnTo>
                <a:lnTo>
                  <a:pt x="780" y="391"/>
                </a:lnTo>
                <a:lnTo>
                  <a:pt x="798" y="384"/>
                </a:lnTo>
                <a:lnTo>
                  <a:pt x="812" y="377"/>
                </a:lnTo>
                <a:lnTo>
                  <a:pt x="834" y="366"/>
                </a:lnTo>
                <a:lnTo>
                  <a:pt x="847" y="356"/>
                </a:lnTo>
                <a:lnTo>
                  <a:pt x="851" y="353"/>
                </a:lnTo>
                <a:lnTo>
                  <a:pt x="851" y="353"/>
                </a:lnTo>
                <a:lnTo>
                  <a:pt x="847" y="350"/>
                </a:lnTo>
                <a:lnTo>
                  <a:pt x="834" y="341"/>
                </a:lnTo>
                <a:lnTo>
                  <a:pt x="812" y="328"/>
                </a:lnTo>
                <a:lnTo>
                  <a:pt x="798" y="321"/>
                </a:lnTo>
                <a:lnTo>
                  <a:pt x="780" y="314"/>
                </a:lnTo>
                <a:lnTo>
                  <a:pt x="760" y="307"/>
                </a:lnTo>
                <a:lnTo>
                  <a:pt x="736" y="301"/>
                </a:lnTo>
                <a:lnTo>
                  <a:pt x="709" y="294"/>
                </a:lnTo>
                <a:lnTo>
                  <a:pt x="680" y="290"/>
                </a:lnTo>
                <a:lnTo>
                  <a:pt x="646" y="286"/>
                </a:lnTo>
                <a:lnTo>
                  <a:pt x="610" y="283"/>
                </a:lnTo>
                <a:lnTo>
                  <a:pt x="571" y="282"/>
                </a:lnTo>
                <a:lnTo>
                  <a:pt x="527" y="282"/>
                </a:lnTo>
                <a:lnTo>
                  <a:pt x="527" y="282"/>
                </a:lnTo>
                <a:close/>
              </a:path>
            </a:pathLst>
          </a:custGeom>
          <a:solidFill>
            <a:schemeClr val="tx1">
              <a:lumMod val="65000"/>
              <a:lumOff val="35000"/>
            </a:schemeClr>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FF8500"/>
              </a:solidFill>
            </a:endParaRPr>
          </a:p>
        </p:txBody>
      </p:sp>
      <p:sp>
        <p:nvSpPr>
          <p:cNvPr id="168" name="Freeform 95"/>
          <p:cNvSpPr>
            <a:spLocks/>
          </p:cNvSpPr>
          <p:nvPr/>
        </p:nvSpPr>
        <p:spPr bwMode="auto">
          <a:xfrm>
            <a:off x="6922871" y="1824987"/>
            <a:ext cx="493561" cy="408171"/>
          </a:xfrm>
          <a:custGeom>
            <a:avLst/>
            <a:gdLst>
              <a:gd name="T0" fmla="*/ 134 w 240"/>
              <a:gd name="T1" fmla="*/ 240 h 240"/>
              <a:gd name="T2" fmla="*/ 240 w 240"/>
              <a:gd name="T3" fmla="*/ 0 h 240"/>
              <a:gd name="T4" fmla="*/ 0 w 240"/>
              <a:gd name="T5" fmla="*/ 106 h 240"/>
              <a:gd name="T6" fmla="*/ 118 w 240"/>
              <a:gd name="T7" fmla="*/ 122 h 240"/>
              <a:gd name="T8" fmla="*/ 134 w 240"/>
              <a:gd name="T9" fmla="*/ 240 h 240"/>
            </a:gdLst>
            <a:ahLst/>
            <a:cxnLst>
              <a:cxn ang="0">
                <a:pos x="T0" y="T1"/>
              </a:cxn>
              <a:cxn ang="0">
                <a:pos x="T2" y="T3"/>
              </a:cxn>
              <a:cxn ang="0">
                <a:pos x="T4" y="T5"/>
              </a:cxn>
              <a:cxn ang="0">
                <a:pos x="T6" y="T7"/>
              </a:cxn>
              <a:cxn ang="0">
                <a:pos x="T8" y="T9"/>
              </a:cxn>
            </a:cxnLst>
            <a:rect l="0" t="0" r="r" b="b"/>
            <a:pathLst>
              <a:path w="240" h="240">
                <a:moveTo>
                  <a:pt x="134" y="240"/>
                </a:moveTo>
                <a:lnTo>
                  <a:pt x="240" y="0"/>
                </a:lnTo>
                <a:lnTo>
                  <a:pt x="0" y="106"/>
                </a:lnTo>
                <a:lnTo>
                  <a:pt x="118" y="122"/>
                </a:lnTo>
                <a:lnTo>
                  <a:pt x="134" y="240"/>
                </a:lnTo>
                <a:close/>
              </a:path>
            </a:pathLst>
          </a:custGeom>
          <a:solidFill>
            <a:schemeClr val="bg1"/>
          </a:solidFill>
          <a:ln w="2540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9"/>
          <p:cNvSpPr>
            <a:spLocks noEditPoints="1"/>
          </p:cNvSpPr>
          <p:nvPr/>
        </p:nvSpPr>
        <p:spPr bwMode="auto">
          <a:xfrm>
            <a:off x="4763778" y="4012228"/>
            <a:ext cx="387966" cy="443709"/>
          </a:xfrm>
          <a:custGeom>
            <a:avLst/>
            <a:gdLst>
              <a:gd name="T0" fmla="*/ 0 w 41"/>
              <a:gd name="T1" fmla="*/ 0 h 56"/>
              <a:gd name="T2" fmla="*/ 3 w 41"/>
              <a:gd name="T3" fmla="*/ 0 h 56"/>
              <a:gd name="T4" fmla="*/ 37 w 41"/>
              <a:gd name="T5" fmla="*/ 0 h 56"/>
              <a:gd name="T6" fmla="*/ 41 w 41"/>
              <a:gd name="T7" fmla="*/ 0 h 56"/>
              <a:gd name="T8" fmla="*/ 39 w 41"/>
              <a:gd name="T9" fmla="*/ 56 h 56"/>
              <a:gd name="T10" fmla="*/ 3 w 41"/>
              <a:gd name="T11" fmla="*/ 56 h 56"/>
              <a:gd name="T12" fmla="*/ 0 w 41"/>
              <a:gd name="T13" fmla="*/ 56 h 56"/>
              <a:gd name="T14" fmla="*/ 22 w 41"/>
              <a:gd name="T15" fmla="*/ 48 h 56"/>
              <a:gd name="T16" fmla="*/ 34 w 41"/>
              <a:gd name="T17" fmla="*/ 45 h 56"/>
              <a:gd name="T18" fmla="*/ 34 w 41"/>
              <a:gd name="T19" fmla="*/ 48 h 56"/>
              <a:gd name="T20" fmla="*/ 7 w 41"/>
              <a:gd name="T21" fmla="*/ 48 h 56"/>
              <a:gd name="T22" fmla="*/ 19 w 41"/>
              <a:gd name="T23" fmla="*/ 39 h 56"/>
              <a:gd name="T24" fmla="*/ 19 w 41"/>
              <a:gd name="T25" fmla="*/ 48 h 56"/>
              <a:gd name="T26" fmla="*/ 34 w 41"/>
              <a:gd name="T27" fmla="*/ 42 h 56"/>
              <a:gd name="T28" fmla="*/ 22 w 41"/>
              <a:gd name="T29" fmla="*/ 39 h 56"/>
              <a:gd name="T30" fmla="*/ 34 w 41"/>
              <a:gd name="T31" fmla="*/ 39 h 56"/>
              <a:gd name="T32" fmla="*/ 34 w 41"/>
              <a:gd name="T33" fmla="*/ 42 h 56"/>
              <a:gd name="T34" fmla="*/ 7 w 41"/>
              <a:gd name="T35" fmla="*/ 35 h 56"/>
              <a:gd name="T36" fmla="*/ 34 w 41"/>
              <a:gd name="T37" fmla="*/ 32 h 56"/>
              <a:gd name="T38" fmla="*/ 34 w 41"/>
              <a:gd name="T39" fmla="*/ 35 h 56"/>
              <a:gd name="T40" fmla="*/ 34 w 41"/>
              <a:gd name="T41" fmla="*/ 29 h 56"/>
              <a:gd name="T42" fmla="*/ 7 w 41"/>
              <a:gd name="T43" fmla="*/ 26 h 56"/>
              <a:gd name="T44" fmla="*/ 34 w 41"/>
              <a:gd name="T45" fmla="*/ 26 h 56"/>
              <a:gd name="T46" fmla="*/ 34 w 41"/>
              <a:gd name="T47" fmla="*/ 29 h 56"/>
              <a:gd name="T48" fmla="*/ 7 w 41"/>
              <a:gd name="T49" fmla="*/ 22 h 56"/>
              <a:gd name="T50" fmla="*/ 34 w 41"/>
              <a:gd name="T51" fmla="*/ 19 h 56"/>
              <a:gd name="T52" fmla="*/ 34 w 41"/>
              <a:gd name="T53" fmla="*/ 22 h 56"/>
              <a:gd name="T54" fmla="*/ 34 w 41"/>
              <a:gd name="T55" fmla="*/ 7 h 56"/>
              <a:gd name="T56" fmla="*/ 7 w 41"/>
              <a:gd name="T57" fmla="*/ 14 h 56"/>
              <a:gd name="T58" fmla="*/ 37 w 41"/>
              <a:gd name="T59" fmla="*/ 53 h 56"/>
              <a:gd name="T60" fmla="*/ 3 w 41"/>
              <a:gd name="T61" fmla="*/ 3 h 56"/>
              <a:gd name="T62" fmla="*/ 37 w 41"/>
              <a:gd name="T63"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56">
                <a:moveTo>
                  <a:pt x="0" y="56"/>
                </a:moveTo>
                <a:cubicBezTo>
                  <a:pt x="0" y="0"/>
                  <a:pt x="0" y="0"/>
                  <a:pt x="0" y="0"/>
                </a:cubicBezTo>
                <a:cubicBezTo>
                  <a:pt x="1" y="0"/>
                  <a:pt x="1" y="0"/>
                  <a:pt x="1" y="0"/>
                </a:cubicBezTo>
                <a:cubicBezTo>
                  <a:pt x="3" y="0"/>
                  <a:pt x="3" y="0"/>
                  <a:pt x="3" y="0"/>
                </a:cubicBezTo>
                <a:cubicBezTo>
                  <a:pt x="3" y="0"/>
                  <a:pt x="3" y="0"/>
                  <a:pt x="3" y="0"/>
                </a:cubicBezTo>
                <a:cubicBezTo>
                  <a:pt x="37" y="0"/>
                  <a:pt x="37" y="0"/>
                  <a:pt x="37" y="0"/>
                </a:cubicBezTo>
                <a:cubicBezTo>
                  <a:pt x="37" y="0"/>
                  <a:pt x="37" y="0"/>
                  <a:pt x="37" y="0"/>
                </a:cubicBezTo>
                <a:cubicBezTo>
                  <a:pt x="41" y="0"/>
                  <a:pt x="41" y="0"/>
                  <a:pt x="41" y="0"/>
                </a:cubicBezTo>
                <a:cubicBezTo>
                  <a:pt x="41" y="56"/>
                  <a:pt x="41" y="56"/>
                  <a:pt x="41" y="56"/>
                </a:cubicBezTo>
                <a:cubicBezTo>
                  <a:pt x="39" y="56"/>
                  <a:pt x="39" y="56"/>
                  <a:pt x="39" y="56"/>
                </a:cubicBezTo>
                <a:cubicBezTo>
                  <a:pt x="37" y="56"/>
                  <a:pt x="37" y="56"/>
                  <a:pt x="37" y="56"/>
                </a:cubicBezTo>
                <a:cubicBezTo>
                  <a:pt x="3" y="56"/>
                  <a:pt x="3" y="56"/>
                  <a:pt x="3" y="56"/>
                </a:cubicBezTo>
                <a:cubicBezTo>
                  <a:pt x="1" y="56"/>
                  <a:pt x="1" y="56"/>
                  <a:pt x="1" y="56"/>
                </a:cubicBezTo>
                <a:cubicBezTo>
                  <a:pt x="0" y="56"/>
                  <a:pt x="0" y="56"/>
                  <a:pt x="0" y="56"/>
                </a:cubicBezTo>
                <a:close/>
                <a:moveTo>
                  <a:pt x="34" y="48"/>
                </a:moveTo>
                <a:cubicBezTo>
                  <a:pt x="22" y="48"/>
                  <a:pt x="22" y="48"/>
                  <a:pt x="22" y="48"/>
                </a:cubicBezTo>
                <a:cubicBezTo>
                  <a:pt x="22" y="45"/>
                  <a:pt x="22" y="45"/>
                  <a:pt x="22" y="45"/>
                </a:cubicBezTo>
                <a:cubicBezTo>
                  <a:pt x="34" y="45"/>
                  <a:pt x="34" y="45"/>
                  <a:pt x="34" y="45"/>
                </a:cubicBezTo>
                <a:cubicBezTo>
                  <a:pt x="34" y="45"/>
                  <a:pt x="34" y="45"/>
                  <a:pt x="34" y="45"/>
                </a:cubicBezTo>
                <a:cubicBezTo>
                  <a:pt x="34" y="48"/>
                  <a:pt x="34" y="48"/>
                  <a:pt x="34" y="48"/>
                </a:cubicBezTo>
                <a:close/>
                <a:moveTo>
                  <a:pt x="19" y="48"/>
                </a:moveTo>
                <a:cubicBezTo>
                  <a:pt x="15" y="48"/>
                  <a:pt x="11" y="48"/>
                  <a:pt x="7" y="48"/>
                </a:cubicBezTo>
                <a:cubicBezTo>
                  <a:pt x="7" y="45"/>
                  <a:pt x="7" y="42"/>
                  <a:pt x="7" y="39"/>
                </a:cubicBezTo>
                <a:cubicBezTo>
                  <a:pt x="11" y="39"/>
                  <a:pt x="15" y="39"/>
                  <a:pt x="19" y="39"/>
                </a:cubicBezTo>
                <a:cubicBezTo>
                  <a:pt x="19" y="39"/>
                  <a:pt x="19" y="39"/>
                  <a:pt x="19" y="39"/>
                </a:cubicBezTo>
                <a:cubicBezTo>
                  <a:pt x="19" y="42"/>
                  <a:pt x="19" y="45"/>
                  <a:pt x="19" y="48"/>
                </a:cubicBezTo>
                <a:cubicBezTo>
                  <a:pt x="19" y="48"/>
                  <a:pt x="19" y="48"/>
                  <a:pt x="19" y="48"/>
                </a:cubicBezTo>
                <a:close/>
                <a:moveTo>
                  <a:pt x="34" y="42"/>
                </a:moveTo>
                <a:cubicBezTo>
                  <a:pt x="30" y="42"/>
                  <a:pt x="26" y="42"/>
                  <a:pt x="22" y="42"/>
                </a:cubicBezTo>
                <a:cubicBezTo>
                  <a:pt x="22" y="41"/>
                  <a:pt x="22" y="40"/>
                  <a:pt x="22" y="39"/>
                </a:cubicBezTo>
                <a:cubicBezTo>
                  <a:pt x="26" y="39"/>
                  <a:pt x="30" y="39"/>
                  <a:pt x="34" y="39"/>
                </a:cubicBezTo>
                <a:cubicBezTo>
                  <a:pt x="34" y="39"/>
                  <a:pt x="34" y="39"/>
                  <a:pt x="34" y="39"/>
                </a:cubicBezTo>
                <a:cubicBezTo>
                  <a:pt x="34" y="40"/>
                  <a:pt x="34" y="41"/>
                  <a:pt x="34" y="42"/>
                </a:cubicBezTo>
                <a:cubicBezTo>
                  <a:pt x="34" y="42"/>
                  <a:pt x="34" y="42"/>
                  <a:pt x="34" y="42"/>
                </a:cubicBezTo>
                <a:close/>
                <a:moveTo>
                  <a:pt x="34" y="35"/>
                </a:moveTo>
                <a:cubicBezTo>
                  <a:pt x="25" y="35"/>
                  <a:pt x="16" y="35"/>
                  <a:pt x="7" y="35"/>
                </a:cubicBezTo>
                <a:cubicBezTo>
                  <a:pt x="7" y="34"/>
                  <a:pt x="7" y="33"/>
                  <a:pt x="7" y="32"/>
                </a:cubicBezTo>
                <a:cubicBezTo>
                  <a:pt x="16" y="32"/>
                  <a:pt x="25" y="32"/>
                  <a:pt x="34" y="32"/>
                </a:cubicBezTo>
                <a:cubicBezTo>
                  <a:pt x="34" y="32"/>
                  <a:pt x="34" y="32"/>
                  <a:pt x="34" y="32"/>
                </a:cubicBezTo>
                <a:cubicBezTo>
                  <a:pt x="34" y="33"/>
                  <a:pt x="34" y="34"/>
                  <a:pt x="34" y="35"/>
                </a:cubicBezTo>
                <a:cubicBezTo>
                  <a:pt x="34" y="35"/>
                  <a:pt x="34" y="35"/>
                  <a:pt x="34" y="35"/>
                </a:cubicBezTo>
                <a:close/>
                <a:moveTo>
                  <a:pt x="34" y="29"/>
                </a:moveTo>
                <a:cubicBezTo>
                  <a:pt x="25" y="29"/>
                  <a:pt x="16" y="29"/>
                  <a:pt x="7" y="29"/>
                </a:cubicBezTo>
                <a:cubicBezTo>
                  <a:pt x="7" y="28"/>
                  <a:pt x="7" y="27"/>
                  <a:pt x="7" y="26"/>
                </a:cubicBezTo>
                <a:cubicBezTo>
                  <a:pt x="16" y="26"/>
                  <a:pt x="25" y="26"/>
                  <a:pt x="34" y="26"/>
                </a:cubicBezTo>
                <a:cubicBezTo>
                  <a:pt x="34" y="26"/>
                  <a:pt x="34" y="26"/>
                  <a:pt x="34" y="26"/>
                </a:cubicBezTo>
                <a:cubicBezTo>
                  <a:pt x="34" y="27"/>
                  <a:pt x="34" y="28"/>
                  <a:pt x="34" y="29"/>
                </a:cubicBezTo>
                <a:cubicBezTo>
                  <a:pt x="34" y="29"/>
                  <a:pt x="34" y="29"/>
                  <a:pt x="34" y="29"/>
                </a:cubicBezTo>
                <a:close/>
                <a:moveTo>
                  <a:pt x="34" y="22"/>
                </a:moveTo>
                <a:cubicBezTo>
                  <a:pt x="7" y="22"/>
                  <a:pt x="7" y="22"/>
                  <a:pt x="7" y="22"/>
                </a:cubicBezTo>
                <a:cubicBezTo>
                  <a:pt x="7" y="19"/>
                  <a:pt x="7" y="19"/>
                  <a:pt x="7" y="19"/>
                </a:cubicBezTo>
                <a:cubicBezTo>
                  <a:pt x="34" y="19"/>
                  <a:pt x="34" y="19"/>
                  <a:pt x="34" y="19"/>
                </a:cubicBezTo>
                <a:cubicBezTo>
                  <a:pt x="34" y="19"/>
                  <a:pt x="34" y="19"/>
                  <a:pt x="34" y="19"/>
                </a:cubicBezTo>
                <a:cubicBezTo>
                  <a:pt x="34" y="22"/>
                  <a:pt x="34" y="22"/>
                  <a:pt x="34" y="22"/>
                </a:cubicBezTo>
                <a:close/>
                <a:moveTo>
                  <a:pt x="7" y="7"/>
                </a:moveTo>
                <a:cubicBezTo>
                  <a:pt x="34" y="7"/>
                  <a:pt x="34" y="7"/>
                  <a:pt x="34" y="7"/>
                </a:cubicBezTo>
                <a:cubicBezTo>
                  <a:pt x="34" y="14"/>
                  <a:pt x="34" y="14"/>
                  <a:pt x="34" y="14"/>
                </a:cubicBezTo>
                <a:cubicBezTo>
                  <a:pt x="7" y="14"/>
                  <a:pt x="7" y="14"/>
                  <a:pt x="7" y="14"/>
                </a:cubicBezTo>
                <a:cubicBezTo>
                  <a:pt x="7" y="7"/>
                  <a:pt x="7" y="7"/>
                  <a:pt x="7" y="7"/>
                </a:cubicBezTo>
                <a:close/>
                <a:moveTo>
                  <a:pt x="37" y="53"/>
                </a:moveTo>
                <a:cubicBezTo>
                  <a:pt x="37" y="3"/>
                  <a:pt x="37" y="3"/>
                  <a:pt x="37" y="3"/>
                </a:cubicBezTo>
                <a:cubicBezTo>
                  <a:pt x="3" y="3"/>
                  <a:pt x="3" y="3"/>
                  <a:pt x="3" y="3"/>
                </a:cubicBezTo>
                <a:cubicBezTo>
                  <a:pt x="3" y="53"/>
                  <a:pt x="3" y="53"/>
                  <a:pt x="3" y="53"/>
                </a:cubicBezTo>
                <a:cubicBezTo>
                  <a:pt x="37" y="53"/>
                  <a:pt x="37" y="53"/>
                  <a:pt x="37" y="53"/>
                </a:cubicBezTo>
                <a:close/>
              </a:path>
            </a:pathLst>
          </a:custGeom>
          <a:solidFill>
            <a:schemeClr val="bg1"/>
          </a:solidFill>
          <a:ln>
            <a:solidFill>
              <a:schemeClr val="bg1"/>
            </a:solidFill>
          </a:ln>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82906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3309938" y="1395413"/>
            <a:ext cx="8886825" cy="1881187"/>
          </a:xfrm>
          <a:custGeom>
            <a:avLst/>
            <a:gdLst>
              <a:gd name="T0" fmla="*/ 2147483646 w 11567"/>
              <a:gd name="T1" fmla="*/ 2147483646 h 2441"/>
              <a:gd name="T2" fmla="*/ 0 w 11567"/>
              <a:gd name="T3" fmla="*/ 2147483646 h 2441"/>
              <a:gd name="T4" fmla="*/ 2147483646 w 11567"/>
              <a:gd name="T5" fmla="*/ 0 h 2441"/>
              <a:gd name="T6" fmla="*/ 2147483646 w 11567"/>
              <a:gd name="T7" fmla="*/ 0 h 2441"/>
              <a:gd name="T8" fmla="*/ 2147483646 w 11567"/>
              <a:gd name="T9" fmla="*/ 2147483646 h 2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67" h="2441">
                <a:moveTo>
                  <a:pt x="11567" y="2441"/>
                </a:moveTo>
                <a:lnTo>
                  <a:pt x="0" y="2441"/>
                </a:lnTo>
                <a:lnTo>
                  <a:pt x="1542" y="0"/>
                </a:lnTo>
                <a:lnTo>
                  <a:pt x="11567" y="0"/>
                </a:lnTo>
                <a:lnTo>
                  <a:pt x="11567" y="2441"/>
                </a:lnTo>
                <a:close/>
              </a:path>
            </a:pathLst>
          </a:custGeom>
          <a:solidFill>
            <a:schemeClr val="accent3">
              <a:lumMod val="75000"/>
            </a:schemeClr>
          </a:solidFill>
          <a:ln>
            <a:noFill/>
          </a:ln>
          <a:extLst/>
        </p:spPr>
        <p:txBody>
          <a:bodyPr/>
          <a:lstStyle/>
          <a:p>
            <a:pPr eaLnBrk="0" fontAlgn="base" hangingPunct="0">
              <a:spcBef>
                <a:spcPct val="0"/>
              </a:spcBef>
              <a:spcAft>
                <a:spcPct val="0"/>
              </a:spcAft>
            </a:pPr>
            <a:endParaRPr lang="zh-CN" altLang="en-US" smtClean="0">
              <a:latin typeface="微软雅黑" panose="020B0503020204020204" pitchFamily="34" charset="-122"/>
              <a:ea typeface="微软雅黑" panose="020B0503020204020204" pitchFamily="34" charset="-122"/>
            </a:endParaRPr>
          </a:p>
        </p:txBody>
      </p:sp>
      <p:sp>
        <p:nvSpPr>
          <p:cNvPr id="8" name="Freeform 7"/>
          <p:cNvSpPr>
            <a:spLocks/>
          </p:cNvSpPr>
          <p:nvPr/>
        </p:nvSpPr>
        <p:spPr bwMode="auto">
          <a:xfrm>
            <a:off x="0" y="2052638"/>
            <a:ext cx="10733088"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44536A"/>
          </a:solidFill>
          <a:ln>
            <a:noFill/>
          </a:ln>
          <a:extLst/>
        </p:spPr>
        <p:txBody>
          <a:bodyPr/>
          <a:lstStyle/>
          <a:p>
            <a:pPr eaLnBrk="1" fontAlgn="auto" hangingPunct="1">
              <a:spcBef>
                <a:spcPts val="0"/>
              </a:spcBef>
              <a:spcAft>
                <a:spcPts val="0"/>
              </a:spcAft>
              <a:buFont typeface="Arial" panose="020B0604020202020204" pitchFamily="34" charset="0"/>
              <a:buNone/>
              <a:defRPr/>
            </a:pPr>
            <a:endParaRPr lang="zh-CN" altLang="en-US" kern="0">
              <a:solidFill>
                <a:srgbClr val="006794"/>
              </a:solidFill>
              <a:latin typeface="微软雅黑" panose="020B0503020204020204" pitchFamily="34" charset="-122"/>
              <a:ea typeface="微软雅黑" panose="020B0503020204020204" pitchFamily="34" charset="-122"/>
            </a:endParaRPr>
          </a:p>
        </p:txBody>
      </p:sp>
      <p:sp>
        <p:nvSpPr>
          <p:cNvPr id="3" name="Freeform 8"/>
          <p:cNvSpPr>
            <a:spLocks/>
          </p:cNvSpPr>
          <p:nvPr/>
        </p:nvSpPr>
        <p:spPr bwMode="auto">
          <a:xfrm>
            <a:off x="11231563" y="1908175"/>
            <a:ext cx="557212" cy="900113"/>
          </a:xfrm>
          <a:custGeom>
            <a:avLst/>
            <a:gdLst>
              <a:gd name="T0" fmla="*/ 2147483646 w 725"/>
              <a:gd name="T1" fmla="*/ 2147483646 h 1169"/>
              <a:gd name="T2" fmla="*/ 2147483646 w 725"/>
              <a:gd name="T3" fmla="*/ 2147483646 h 1169"/>
              <a:gd name="T4" fmla="*/ 2147483646 w 725"/>
              <a:gd name="T5" fmla="*/ 2147483646 h 1169"/>
              <a:gd name="T6" fmla="*/ 2147483646 w 725"/>
              <a:gd name="T7" fmla="*/ 2147483646 h 1169"/>
              <a:gd name="T8" fmla="*/ 0 w 725"/>
              <a:gd name="T9" fmla="*/ 2147483646 h 1169"/>
              <a:gd name="T10" fmla="*/ 2147483646 w 725"/>
              <a:gd name="T11" fmla="*/ 2147483646 h 1169"/>
              <a:gd name="T12" fmla="*/ 0 w 725"/>
              <a:gd name="T13" fmla="*/ 2147483646 h 1169"/>
              <a:gd name="T14" fmla="*/ 2147483646 w 725"/>
              <a:gd name="T15" fmla="*/ 0 h 1169"/>
              <a:gd name="T16" fmla="*/ 2147483646 w 725"/>
              <a:gd name="T17" fmla="*/ 2147483646 h 1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latin typeface="微软雅黑" panose="020B0503020204020204" pitchFamily="34" charset="-122"/>
              <a:ea typeface="微软雅黑" panose="020B0503020204020204" pitchFamily="34" charset="-122"/>
            </a:endParaRPr>
          </a:p>
        </p:txBody>
      </p:sp>
      <p:sp>
        <p:nvSpPr>
          <p:cNvPr id="4" name="TextBox 11"/>
          <p:cNvSpPr txBox="1">
            <a:spLocks noChangeArrowheads="1"/>
          </p:cNvSpPr>
          <p:nvPr/>
        </p:nvSpPr>
        <p:spPr bwMode="auto">
          <a:xfrm>
            <a:off x="3015278" y="3158579"/>
            <a:ext cx="24416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defRPr/>
            </a:pPr>
            <a:r>
              <a:rPr lang="zh-CN" altLang="en-US" sz="4400" b="1" dirty="0" smtClean="0">
                <a:solidFill>
                  <a:schemeClr val="bg1"/>
                </a:solidFill>
                <a:latin typeface="微软雅黑" panose="020B0503020204020204" pitchFamily="34" charset="-122"/>
                <a:ea typeface="微软雅黑" panose="020B0503020204020204" pitchFamily="34" charset="-122"/>
              </a:rPr>
              <a:t>算法设计</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5" name="TextBox 12"/>
          <p:cNvSpPr txBox="1">
            <a:spLocks noChangeArrowheads="1"/>
          </p:cNvSpPr>
          <p:nvPr/>
        </p:nvSpPr>
        <p:spPr bwMode="auto">
          <a:xfrm>
            <a:off x="1346200" y="2463800"/>
            <a:ext cx="12763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ts val="1000"/>
              </a:spcBef>
              <a:buFont typeface="Arial" pitchFamily="34" charset="0"/>
              <a:buChar char="•"/>
              <a:defRPr sz="2000">
                <a:solidFill>
                  <a:schemeClr val="tx1"/>
                </a:solidFill>
                <a:latin typeface="Segoe UI" pitchFamily="34" charset="0"/>
                <a:ea typeface="微软雅黑" pitchFamily="34" charset="-122"/>
              </a:defRPr>
            </a:lvl1pPr>
            <a:lvl2pPr marL="742950" indent="-285750">
              <a:lnSpc>
                <a:spcPct val="125000"/>
              </a:lnSpc>
              <a:spcBef>
                <a:spcPts val="500"/>
              </a:spcBef>
              <a:buFont typeface="Arial" pitchFamily="34" charset="0"/>
              <a:buChar char="•"/>
              <a:defRPr>
                <a:solidFill>
                  <a:schemeClr val="tx1"/>
                </a:solidFill>
                <a:latin typeface="Segoe UI" pitchFamily="34" charset="0"/>
                <a:ea typeface="微软雅黑" pitchFamily="34" charset="-122"/>
              </a:defRPr>
            </a:lvl2pPr>
            <a:lvl3pPr marL="1143000" indent="-228600">
              <a:lnSpc>
                <a:spcPct val="125000"/>
              </a:lnSpc>
              <a:spcBef>
                <a:spcPts val="500"/>
              </a:spcBef>
              <a:buFont typeface="Arial" pitchFamily="34" charset="0"/>
              <a:buChar char="•"/>
              <a:defRPr sz="1600">
                <a:solidFill>
                  <a:schemeClr val="tx1"/>
                </a:solidFill>
                <a:latin typeface="Segoe UI" pitchFamily="34" charset="0"/>
                <a:ea typeface="微软雅黑" pitchFamily="34" charset="-122"/>
              </a:defRPr>
            </a:lvl3pPr>
            <a:lvl4pPr marL="1600200" indent="-228600">
              <a:lnSpc>
                <a:spcPct val="125000"/>
              </a:lnSpc>
              <a:spcBef>
                <a:spcPts val="500"/>
              </a:spcBef>
              <a:buFont typeface="Arial" pitchFamily="34" charset="0"/>
              <a:buChar char="•"/>
              <a:defRPr sz="1400">
                <a:solidFill>
                  <a:schemeClr val="tx1"/>
                </a:solidFill>
                <a:latin typeface="Segoe UI" pitchFamily="34" charset="0"/>
                <a:ea typeface="微软雅黑" pitchFamily="34" charset="-122"/>
              </a:defRPr>
            </a:lvl4pPr>
            <a:lvl5pPr marL="2057400" indent="-228600">
              <a:lnSpc>
                <a:spcPct val="125000"/>
              </a:lnSpc>
              <a:spcBef>
                <a:spcPts val="500"/>
              </a:spcBef>
              <a:buFont typeface="Arial" pitchFamily="34" charset="0"/>
              <a:buChar char="•"/>
              <a:defRPr sz="1400">
                <a:solidFill>
                  <a:schemeClr val="tx1"/>
                </a:solidFill>
                <a:latin typeface="Segoe UI" pitchFamily="34" charset="0"/>
                <a:ea typeface="微软雅黑" pitchFamily="34" charset="-122"/>
              </a:defRPr>
            </a:lvl5pPr>
            <a:lvl6pPr marL="25146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6pPr>
            <a:lvl7pPr marL="29718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7pPr>
            <a:lvl8pPr marL="34290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8pPr>
            <a:lvl9pPr marL="3886200" indent="-228600" eaLnBrk="0" fontAlgn="base" hangingPunct="0">
              <a:lnSpc>
                <a:spcPct val="125000"/>
              </a:lnSpc>
              <a:spcBef>
                <a:spcPts val="500"/>
              </a:spcBef>
              <a:spcAft>
                <a:spcPct val="0"/>
              </a:spcAft>
              <a:buFont typeface="Arial" pitchFamily="34" charset="0"/>
              <a:buChar char="•"/>
              <a:defRPr sz="1400">
                <a:solidFill>
                  <a:schemeClr val="tx1"/>
                </a:solidFill>
                <a:latin typeface="Segoe UI" pitchFamily="34" charset="0"/>
                <a:ea typeface="微软雅黑" pitchFamily="34" charset="-122"/>
              </a:defRPr>
            </a:lvl9pPr>
          </a:lstStyle>
          <a:p>
            <a:pPr fontAlgn="base">
              <a:lnSpc>
                <a:spcPct val="100000"/>
              </a:lnSpc>
              <a:spcBef>
                <a:spcPct val="0"/>
              </a:spcBef>
              <a:spcAft>
                <a:spcPct val="0"/>
              </a:spcAft>
              <a:buFont typeface="Arial" pitchFamily="34" charset="0"/>
              <a:buNone/>
            </a:pPr>
            <a:r>
              <a:rPr lang="en-US" altLang="zh-CN" sz="13800" b="1" dirty="0" smtClean="0">
                <a:solidFill>
                  <a:schemeClr val="bg1"/>
                </a:solidFill>
                <a:latin typeface="微软雅黑" pitchFamily="34" charset="-122"/>
              </a:rPr>
              <a:t>2</a:t>
            </a:r>
            <a:endParaRPr lang="zh-CN" altLang="en-US" sz="13800" b="1" dirty="0" smtClean="0">
              <a:solidFill>
                <a:schemeClr val="bg1"/>
              </a:solidFill>
              <a:latin typeface="微软雅黑" pitchFamily="34" charset="-122"/>
            </a:endParaRPr>
          </a:p>
        </p:txBody>
      </p:sp>
      <p:sp>
        <p:nvSpPr>
          <p:cNvPr id="7" name="TextBox 2"/>
          <p:cNvSpPr txBox="1">
            <a:spLocks noChangeArrowheads="1"/>
          </p:cNvSpPr>
          <p:nvPr/>
        </p:nvSpPr>
        <p:spPr bwMode="auto">
          <a:xfrm>
            <a:off x="490538" y="3813175"/>
            <a:ext cx="873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Part</a:t>
            </a:r>
            <a:endParaRPr kumimoji="0" lang="zh-CN" altLang="en-US" sz="2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367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bwMode="auto">
          <a:xfrm>
            <a:off x="1523642" y="576255"/>
            <a:ext cx="495057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a:solidFill>
                  <a:schemeClr val="tx2"/>
                </a:solidFill>
                <a:latin typeface="微软雅黑" panose="020B0503020204020204" pitchFamily="34" charset="-122"/>
                <a:ea typeface="微软雅黑" panose="020B0503020204020204" pitchFamily="34" charset="-122"/>
              </a:rPr>
              <a:t>时序</a:t>
            </a:r>
            <a:r>
              <a:rPr lang="zh-CN" altLang="en-US" sz="3200" b="1" dirty="0" smtClean="0">
                <a:solidFill>
                  <a:schemeClr val="tx2"/>
                </a:solidFill>
                <a:latin typeface="微软雅黑" panose="020B0503020204020204" pitchFamily="34" charset="-122"/>
                <a:ea typeface="微软雅黑" panose="020B0503020204020204" pitchFamily="34" charset="-122"/>
              </a:rPr>
              <a:t>模型</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2</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graphicFrame>
        <p:nvGraphicFramePr>
          <p:cNvPr id="66" name="图表 65"/>
          <p:cNvGraphicFramePr>
            <a:graphicFrameLocks/>
          </p:cNvGraphicFramePr>
          <p:nvPr>
            <p:extLst>
              <p:ext uri="{D42A27DB-BD31-4B8C-83A1-F6EECF244321}">
                <p14:modId xmlns:p14="http://schemas.microsoft.com/office/powerpoint/2010/main" val="1345751810"/>
              </p:ext>
            </p:extLst>
          </p:nvPr>
        </p:nvGraphicFramePr>
        <p:xfrm>
          <a:off x="962275" y="1437989"/>
          <a:ext cx="5688401" cy="4035136"/>
        </p:xfrm>
        <a:graphic>
          <a:graphicData uri="http://schemas.openxmlformats.org/drawingml/2006/chart">
            <c:chart xmlns:c="http://schemas.openxmlformats.org/drawingml/2006/chart" xmlns:r="http://schemas.openxmlformats.org/officeDocument/2006/relationships" r:id="rId7"/>
          </a:graphicData>
        </a:graphic>
      </p:graphicFrame>
      <p:sp>
        <p:nvSpPr>
          <p:cNvPr id="2" name="圆角矩形标注 1"/>
          <p:cNvSpPr/>
          <p:nvPr/>
        </p:nvSpPr>
        <p:spPr>
          <a:xfrm>
            <a:off x="4152691" y="2026710"/>
            <a:ext cx="885824" cy="508000"/>
          </a:xfrm>
          <a:prstGeom prst="wedgeRoundRectCallout">
            <a:avLst>
              <a:gd name="adj1" fmla="val -40943"/>
              <a:gd name="adj2" fmla="val 67500"/>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smtClean="0">
                <a:solidFill>
                  <a:schemeClr val="bg1"/>
                </a:solidFill>
                <a:latin typeface="Microsoft YaHei" charset="-122"/>
                <a:ea typeface="Microsoft YaHei" charset="-122"/>
                <a:cs typeface="Microsoft YaHei" charset="-122"/>
              </a:rPr>
              <a:t>真实值</a:t>
            </a:r>
            <a:endParaRPr kumimoji="1" lang="zh-CN" altLang="en-US" sz="1600" dirty="0">
              <a:solidFill>
                <a:schemeClr val="bg1"/>
              </a:solidFill>
              <a:latin typeface="Microsoft YaHei" charset="-122"/>
              <a:ea typeface="Microsoft YaHei" charset="-122"/>
              <a:cs typeface="Microsoft YaHei" charset="-122"/>
            </a:endParaRPr>
          </a:p>
        </p:txBody>
      </p:sp>
      <p:sp>
        <p:nvSpPr>
          <p:cNvPr id="28" name="圆角矩形标注 27"/>
          <p:cNvSpPr/>
          <p:nvPr/>
        </p:nvSpPr>
        <p:spPr>
          <a:xfrm>
            <a:off x="669569" y="4099981"/>
            <a:ext cx="854074" cy="341400"/>
          </a:xfrm>
          <a:prstGeom prst="wedgeRoundRectCallout">
            <a:avLst>
              <a:gd name="adj1" fmla="val 66637"/>
              <a:gd name="adj2" fmla="val -34940"/>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zh-CN" altLang="en-US" sz="1600" dirty="0" smtClean="0">
                <a:solidFill>
                  <a:schemeClr val="bg1"/>
                </a:solidFill>
                <a:latin typeface="Microsoft YaHei" charset="-122"/>
                <a:ea typeface="Microsoft YaHei" charset="-122"/>
                <a:cs typeface="Microsoft YaHei" charset="-122"/>
              </a:rPr>
              <a:t>同点</a:t>
            </a:r>
            <a:endParaRPr kumimoji="1" lang="zh-CN" altLang="en-US" sz="1600" dirty="0">
              <a:solidFill>
                <a:schemeClr val="bg1"/>
              </a:solidFill>
              <a:latin typeface="Microsoft YaHei" charset="-122"/>
              <a:ea typeface="Microsoft YaHei" charset="-122"/>
              <a:cs typeface="Microsoft YaHei" charset="-122"/>
            </a:endParaRPr>
          </a:p>
        </p:txBody>
      </p:sp>
      <p:sp>
        <p:nvSpPr>
          <p:cNvPr id="29" name="圆角矩形标注 28"/>
          <p:cNvSpPr/>
          <p:nvPr/>
        </p:nvSpPr>
        <p:spPr>
          <a:xfrm>
            <a:off x="669568" y="3654085"/>
            <a:ext cx="854074" cy="341400"/>
          </a:xfrm>
          <a:prstGeom prst="wedgeRoundRectCallout">
            <a:avLst>
              <a:gd name="adj1" fmla="val 67176"/>
              <a:gd name="adj2" fmla="val 10874"/>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zh-CN" altLang="en-US" sz="1600" dirty="0" smtClean="0">
                <a:solidFill>
                  <a:schemeClr val="bg1"/>
                </a:solidFill>
                <a:latin typeface="Microsoft YaHei" charset="-122"/>
                <a:ea typeface="Microsoft YaHei" charset="-122"/>
                <a:cs typeface="Microsoft YaHei" charset="-122"/>
              </a:rPr>
              <a:t>同时段</a:t>
            </a:r>
            <a:endParaRPr kumimoji="1" lang="zh-CN" altLang="en-US" sz="1600" dirty="0">
              <a:solidFill>
                <a:schemeClr val="bg1"/>
              </a:solidFill>
              <a:latin typeface="Microsoft YaHei" charset="-122"/>
              <a:ea typeface="Microsoft YaHei" charset="-122"/>
              <a:cs typeface="Microsoft YaHei" charset="-122"/>
            </a:endParaRPr>
          </a:p>
        </p:txBody>
      </p:sp>
      <p:sp>
        <p:nvSpPr>
          <p:cNvPr id="30" name="圆角矩形标注 29"/>
          <p:cNvSpPr/>
          <p:nvPr/>
        </p:nvSpPr>
        <p:spPr>
          <a:xfrm>
            <a:off x="669568" y="4540277"/>
            <a:ext cx="854074" cy="341400"/>
          </a:xfrm>
          <a:prstGeom prst="wedgeRoundRectCallout">
            <a:avLst>
              <a:gd name="adj1" fmla="val 65151"/>
              <a:gd name="adj2" fmla="val -27500"/>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zh-CN" altLang="en-US" sz="1600" dirty="0" smtClean="0">
                <a:solidFill>
                  <a:schemeClr val="bg1"/>
                </a:solidFill>
                <a:latin typeface="Microsoft YaHei" charset="-122"/>
                <a:ea typeface="Microsoft YaHei" charset="-122"/>
                <a:cs typeface="Microsoft YaHei" charset="-122"/>
              </a:rPr>
              <a:t>同区域</a:t>
            </a:r>
            <a:endParaRPr kumimoji="1" lang="zh-CN" altLang="en-US" sz="1600" dirty="0">
              <a:solidFill>
                <a:schemeClr val="bg1"/>
              </a:solidFill>
              <a:latin typeface="Microsoft YaHei" charset="-122"/>
              <a:ea typeface="Microsoft YaHei" charset="-122"/>
              <a:cs typeface="Microsoft YaHei" charset="-122"/>
            </a:endParaRPr>
          </a:p>
        </p:txBody>
      </p:sp>
      <p:sp>
        <p:nvSpPr>
          <p:cNvPr id="5" name="矩形 4"/>
          <p:cNvSpPr/>
          <p:nvPr/>
        </p:nvSpPr>
        <p:spPr>
          <a:xfrm>
            <a:off x="2015763" y="5401158"/>
            <a:ext cx="3581430" cy="400110"/>
          </a:xfrm>
          <a:prstGeom prst="rect">
            <a:avLst/>
          </a:prstGeom>
        </p:spPr>
        <p:txBody>
          <a:bodyPr wrap="none">
            <a:spAutoFit/>
          </a:bodyPr>
          <a:lstStyle/>
          <a:p>
            <a:pPr algn="ctr"/>
            <a:r>
              <a:rPr kumimoji="1" lang="zh-CN" altLang="en-US" sz="2000" b="1" dirty="0" smtClean="0">
                <a:solidFill>
                  <a:schemeClr val="tx2"/>
                </a:solidFill>
                <a:latin typeface="Microsoft YaHei" charset="-122"/>
                <a:ea typeface="Microsoft YaHei" charset="-122"/>
                <a:cs typeface="Microsoft YaHei" charset="-122"/>
              </a:rPr>
              <a:t>多天的真实值与三种历史均值</a:t>
            </a:r>
            <a:endParaRPr kumimoji="1" lang="zh-CN" altLang="en-US" sz="2000" b="1" dirty="0">
              <a:solidFill>
                <a:schemeClr val="tx2"/>
              </a:solidFill>
              <a:latin typeface="Microsoft YaHei" charset="-122"/>
              <a:ea typeface="Microsoft YaHei" charset="-122"/>
              <a:cs typeface="Microsoft YaHei" charset="-122"/>
            </a:endParaRPr>
          </a:p>
        </p:txBody>
      </p:sp>
      <p:grpSp>
        <p:nvGrpSpPr>
          <p:cNvPr id="12" name="组 11"/>
          <p:cNvGrpSpPr/>
          <p:nvPr/>
        </p:nvGrpSpPr>
        <p:grpSpPr>
          <a:xfrm>
            <a:off x="6263725" y="2578896"/>
            <a:ext cx="324000" cy="1753322"/>
            <a:chOff x="6185015" y="2551739"/>
            <a:chExt cx="324000" cy="1753322"/>
          </a:xfrm>
        </p:grpSpPr>
        <p:grpSp>
          <p:nvGrpSpPr>
            <p:cNvPr id="39" name="组合 52"/>
            <p:cNvGrpSpPr/>
            <p:nvPr/>
          </p:nvGrpSpPr>
          <p:grpSpPr>
            <a:xfrm>
              <a:off x="6185015" y="3192637"/>
              <a:ext cx="324000" cy="468000"/>
              <a:chOff x="6132513" y="3142472"/>
              <a:chExt cx="469514" cy="573056"/>
            </a:xfrm>
            <a:solidFill>
              <a:schemeClr val="accent3">
                <a:lumMod val="75000"/>
              </a:schemeClr>
            </a:solidFill>
          </p:grpSpPr>
          <p:sp>
            <p:nvSpPr>
              <p:cNvPr id="40" name="燕尾形 39"/>
              <p:cNvSpPr/>
              <p:nvPr/>
            </p:nvSpPr>
            <p:spPr>
              <a:xfrm>
                <a:off x="6132513" y="3142472"/>
                <a:ext cx="284329" cy="57305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41" name="燕尾形 40"/>
              <p:cNvSpPr/>
              <p:nvPr/>
            </p:nvSpPr>
            <p:spPr>
              <a:xfrm>
                <a:off x="6317698" y="3142472"/>
                <a:ext cx="284329" cy="57305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grpSp>
          <p:nvGrpSpPr>
            <p:cNvPr id="42" name="组合 52"/>
            <p:cNvGrpSpPr/>
            <p:nvPr/>
          </p:nvGrpSpPr>
          <p:grpSpPr>
            <a:xfrm>
              <a:off x="6185015" y="3837061"/>
              <a:ext cx="324000" cy="468000"/>
              <a:chOff x="6132513" y="3142472"/>
              <a:chExt cx="469514" cy="573056"/>
            </a:xfrm>
            <a:solidFill>
              <a:schemeClr val="accent3">
                <a:lumMod val="75000"/>
              </a:schemeClr>
            </a:solidFill>
          </p:grpSpPr>
          <p:sp>
            <p:nvSpPr>
              <p:cNvPr id="43" name="燕尾形 42"/>
              <p:cNvSpPr/>
              <p:nvPr/>
            </p:nvSpPr>
            <p:spPr>
              <a:xfrm>
                <a:off x="6132513" y="3142472"/>
                <a:ext cx="284329" cy="57305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44" name="燕尾形 43"/>
              <p:cNvSpPr/>
              <p:nvPr/>
            </p:nvSpPr>
            <p:spPr>
              <a:xfrm>
                <a:off x="6317698" y="3142472"/>
                <a:ext cx="284329" cy="57305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grpSp>
          <p:nvGrpSpPr>
            <p:cNvPr id="46" name="组合 52"/>
            <p:cNvGrpSpPr/>
            <p:nvPr/>
          </p:nvGrpSpPr>
          <p:grpSpPr>
            <a:xfrm>
              <a:off x="6185015" y="2551739"/>
              <a:ext cx="324000" cy="468000"/>
              <a:chOff x="6132513" y="3142472"/>
              <a:chExt cx="469514" cy="573056"/>
            </a:xfrm>
            <a:solidFill>
              <a:schemeClr val="accent3">
                <a:lumMod val="75000"/>
              </a:schemeClr>
            </a:solidFill>
          </p:grpSpPr>
          <p:sp>
            <p:nvSpPr>
              <p:cNvPr id="47" name="燕尾形 46"/>
              <p:cNvSpPr/>
              <p:nvPr/>
            </p:nvSpPr>
            <p:spPr>
              <a:xfrm>
                <a:off x="6132513" y="3142472"/>
                <a:ext cx="284329" cy="57305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48" name="燕尾形 47"/>
              <p:cNvSpPr/>
              <p:nvPr/>
            </p:nvSpPr>
            <p:spPr>
              <a:xfrm>
                <a:off x="6317698" y="3142472"/>
                <a:ext cx="284329" cy="57305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grpSp>
      <p:grpSp>
        <p:nvGrpSpPr>
          <p:cNvPr id="11" name="组 10"/>
          <p:cNvGrpSpPr/>
          <p:nvPr/>
        </p:nvGrpSpPr>
        <p:grpSpPr>
          <a:xfrm>
            <a:off x="6715517" y="1653866"/>
            <a:ext cx="3599860" cy="3599856"/>
            <a:chOff x="6724246" y="1295743"/>
            <a:chExt cx="4523181" cy="4523178"/>
          </a:xfrm>
        </p:grpSpPr>
        <p:grpSp>
          <p:nvGrpSpPr>
            <p:cNvPr id="60" name="组合 53"/>
            <p:cNvGrpSpPr/>
            <p:nvPr/>
          </p:nvGrpSpPr>
          <p:grpSpPr>
            <a:xfrm rot="16200000">
              <a:off x="6724248" y="1295741"/>
              <a:ext cx="4523178" cy="4523181"/>
              <a:chOff x="6342063" y="2066925"/>
              <a:chExt cx="3217862" cy="3217863"/>
            </a:xfrm>
          </p:grpSpPr>
          <p:sp>
            <p:nvSpPr>
              <p:cNvPr id="65" name="Oval 12"/>
              <p:cNvSpPr>
                <a:spLocks noChangeArrowheads="1"/>
              </p:cNvSpPr>
              <p:nvPr/>
            </p:nvSpPr>
            <p:spPr bwMode="auto">
              <a:xfrm>
                <a:off x="6342063" y="2066925"/>
                <a:ext cx="3217862" cy="3217863"/>
              </a:xfrm>
              <a:prstGeom prst="ellipse">
                <a:avLst/>
              </a:prstGeom>
              <a:solidFill>
                <a:schemeClr val="tx2"/>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67" name="Freeform 13"/>
              <p:cNvSpPr>
                <a:spLocks/>
              </p:cNvSpPr>
              <p:nvPr/>
            </p:nvSpPr>
            <p:spPr bwMode="auto">
              <a:xfrm>
                <a:off x="6457950" y="2135188"/>
                <a:ext cx="2374900" cy="3097213"/>
              </a:xfrm>
              <a:custGeom>
                <a:avLst/>
                <a:gdLst>
                  <a:gd name="T0" fmla="*/ 316 w 631"/>
                  <a:gd name="T1" fmla="*/ 26 h 823"/>
                  <a:gd name="T2" fmla="*/ 0 w 631"/>
                  <a:gd name="T3" fmla="*/ 410 h 823"/>
                  <a:gd name="T4" fmla="*/ 316 w 631"/>
                  <a:gd name="T5" fmla="*/ 793 h 823"/>
                  <a:gd name="T6" fmla="*/ 631 w 631"/>
                  <a:gd name="T7" fmla="*/ 410 h 823"/>
                  <a:gd name="T8" fmla="*/ 316 w 631"/>
                  <a:gd name="T9" fmla="*/ 26 h 823"/>
                </a:gdLst>
                <a:ahLst/>
                <a:cxnLst>
                  <a:cxn ang="0">
                    <a:pos x="T0" y="T1"/>
                  </a:cxn>
                  <a:cxn ang="0">
                    <a:pos x="T2" y="T3"/>
                  </a:cxn>
                  <a:cxn ang="0">
                    <a:pos x="T4" y="T5"/>
                  </a:cxn>
                  <a:cxn ang="0">
                    <a:pos x="T6" y="T7"/>
                  </a:cxn>
                  <a:cxn ang="0">
                    <a:pos x="T8" y="T9"/>
                  </a:cxn>
                </a:cxnLst>
                <a:rect l="0" t="0" r="r" b="b"/>
                <a:pathLst>
                  <a:path w="631" h="823">
                    <a:moveTo>
                      <a:pt x="316" y="26"/>
                    </a:moveTo>
                    <a:cubicBezTo>
                      <a:pt x="136" y="60"/>
                      <a:pt x="0" y="220"/>
                      <a:pt x="0" y="410"/>
                    </a:cubicBezTo>
                    <a:cubicBezTo>
                      <a:pt x="0" y="599"/>
                      <a:pt x="136" y="759"/>
                      <a:pt x="316" y="793"/>
                    </a:cubicBezTo>
                    <a:cubicBezTo>
                      <a:pt x="473" y="823"/>
                      <a:pt x="631" y="599"/>
                      <a:pt x="631" y="410"/>
                    </a:cubicBezTo>
                    <a:cubicBezTo>
                      <a:pt x="631" y="220"/>
                      <a:pt x="454" y="0"/>
                      <a:pt x="316" y="26"/>
                    </a:cubicBezTo>
                    <a:close/>
                  </a:path>
                </a:pathLst>
              </a:custGeom>
              <a:solidFill>
                <a:schemeClr val="tx2">
                  <a:lumMod val="60000"/>
                  <a:lumOff val="40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68" name="Freeform 14"/>
              <p:cNvSpPr>
                <a:spLocks/>
              </p:cNvSpPr>
              <p:nvPr/>
            </p:nvSpPr>
            <p:spPr bwMode="auto">
              <a:xfrm>
                <a:off x="6575425" y="2357438"/>
                <a:ext cx="1636712" cy="2652713"/>
              </a:xfrm>
              <a:custGeom>
                <a:avLst/>
                <a:gdLst>
                  <a:gd name="T0" fmla="*/ 217 w 435"/>
                  <a:gd name="T1" fmla="*/ 24 h 705"/>
                  <a:gd name="T2" fmla="*/ 0 w 435"/>
                  <a:gd name="T3" fmla="*/ 351 h 705"/>
                  <a:gd name="T4" fmla="*/ 217 w 435"/>
                  <a:gd name="T5" fmla="*/ 678 h 705"/>
                  <a:gd name="T6" fmla="*/ 435 w 435"/>
                  <a:gd name="T7" fmla="*/ 351 h 705"/>
                  <a:gd name="T8" fmla="*/ 217 w 435"/>
                  <a:gd name="T9" fmla="*/ 24 h 705"/>
                </a:gdLst>
                <a:ahLst/>
                <a:cxnLst>
                  <a:cxn ang="0">
                    <a:pos x="T0" y="T1"/>
                  </a:cxn>
                  <a:cxn ang="0">
                    <a:pos x="T2" y="T3"/>
                  </a:cxn>
                  <a:cxn ang="0">
                    <a:pos x="T4" y="T5"/>
                  </a:cxn>
                  <a:cxn ang="0">
                    <a:pos x="T6" y="T7"/>
                  </a:cxn>
                  <a:cxn ang="0">
                    <a:pos x="T8" y="T9"/>
                  </a:cxn>
                </a:cxnLst>
                <a:rect l="0" t="0" r="r" b="b"/>
                <a:pathLst>
                  <a:path w="435" h="705">
                    <a:moveTo>
                      <a:pt x="217" y="24"/>
                    </a:moveTo>
                    <a:cubicBezTo>
                      <a:pt x="89" y="75"/>
                      <a:pt x="0" y="204"/>
                      <a:pt x="0" y="351"/>
                    </a:cubicBezTo>
                    <a:cubicBezTo>
                      <a:pt x="0" y="498"/>
                      <a:pt x="88" y="628"/>
                      <a:pt x="217" y="678"/>
                    </a:cubicBezTo>
                    <a:cubicBezTo>
                      <a:pt x="288" y="705"/>
                      <a:pt x="435" y="498"/>
                      <a:pt x="435" y="351"/>
                    </a:cubicBezTo>
                    <a:cubicBezTo>
                      <a:pt x="435" y="204"/>
                      <a:pt x="278" y="0"/>
                      <a:pt x="217" y="24"/>
                    </a:cubicBezTo>
                    <a:close/>
                  </a:path>
                </a:pathLst>
              </a:custGeom>
              <a:solidFill>
                <a:schemeClr val="accent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4" name="文本框 63"/>
            <p:cNvSpPr txBox="1"/>
            <p:nvPr/>
          </p:nvSpPr>
          <p:spPr>
            <a:xfrm>
              <a:off x="7323808" y="2879269"/>
              <a:ext cx="3433249" cy="2125760"/>
            </a:xfrm>
            <a:prstGeom prst="rect">
              <a:avLst/>
            </a:prstGeom>
            <a:noFill/>
          </p:spPr>
          <p:txBody>
            <a:bodyPr wrap="none" rtlCol="0">
              <a:prstTxWarp prst="textArchUp">
                <a:avLst>
                  <a:gd name="adj" fmla="val 12349390"/>
                </a:avLst>
              </a:prstTxWarp>
              <a:spAutoFit/>
            </a:bodyPr>
            <a:lstStyle/>
            <a:p>
              <a:r>
                <a:rPr lang="zh-CN" altLang="en-US" sz="2400" b="1" dirty="0" smtClean="0">
                  <a:solidFill>
                    <a:schemeClr val="bg1"/>
                  </a:solidFill>
                  <a:latin typeface="Microsoft YaHei" charset="-122"/>
                  <a:ea typeface="Microsoft YaHei" charset="-122"/>
                  <a:cs typeface="Microsoft YaHei" charset="-122"/>
                </a:rPr>
                <a:t>同 点      同时段      同 组</a:t>
              </a:r>
              <a:endParaRPr lang="zh-CN" altLang="en-US" sz="2400" b="1" dirty="0">
                <a:solidFill>
                  <a:schemeClr val="bg1"/>
                </a:solidFill>
                <a:latin typeface="Microsoft YaHei" charset="-122"/>
                <a:ea typeface="Microsoft YaHei" charset="-122"/>
                <a:cs typeface="Microsoft YaHei" charset="-122"/>
              </a:endParaRPr>
            </a:p>
          </p:txBody>
        </p:sp>
        <p:sp>
          <p:nvSpPr>
            <p:cNvPr id="70" name="文本框 69"/>
            <p:cNvSpPr txBox="1"/>
            <p:nvPr/>
          </p:nvSpPr>
          <p:spPr>
            <a:xfrm rot="179505">
              <a:off x="7243179" y="2157783"/>
              <a:ext cx="3433249" cy="2547384"/>
            </a:xfrm>
            <a:prstGeom prst="rect">
              <a:avLst/>
            </a:prstGeom>
            <a:noFill/>
          </p:spPr>
          <p:txBody>
            <a:bodyPr wrap="none" rtlCol="0">
              <a:prstTxWarp prst="textArchUp">
                <a:avLst>
                  <a:gd name="adj" fmla="val 11038783"/>
                </a:avLst>
              </a:prstTxWarp>
              <a:spAutoFit/>
            </a:bodyPr>
            <a:lstStyle/>
            <a:p>
              <a:pPr algn="ctr">
                <a:lnSpc>
                  <a:spcPct val="130000"/>
                </a:lnSpc>
              </a:pPr>
              <a:r>
                <a:rPr lang="zh-CN" altLang="en-US" sz="2000" b="1" dirty="0" smtClean="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前</a:t>
              </a:r>
              <a:r>
                <a:rPr lang="en-US" altLang="zh-CN" sz="20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1/2/3/4/5/6</a:t>
              </a:r>
              <a:r>
                <a:rPr lang="zh-CN" altLang="en-US" sz="20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天</a:t>
              </a:r>
            </a:p>
            <a:p>
              <a:pPr algn="ctr">
                <a:lnSpc>
                  <a:spcPct val="130000"/>
                </a:lnSpc>
              </a:pPr>
              <a:r>
                <a:rPr lang="zh-CN" altLang="en-US" sz="20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前</a:t>
              </a:r>
              <a:r>
                <a:rPr lang="en-US" altLang="zh-CN" sz="20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7/14/30</a:t>
              </a:r>
              <a:r>
                <a:rPr lang="zh-CN" altLang="en-US" sz="2000" b="1" dirty="0" smtClean="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rPr>
                <a:t>天</a:t>
              </a:r>
              <a:endParaRPr lang="zh-CN" altLang="en-US" sz="2000" b="1" dirty="0">
                <a:solidFill>
                  <a:prstClr val="white"/>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63" name="文本框 62"/>
            <p:cNvSpPr txBox="1"/>
            <p:nvPr/>
          </p:nvSpPr>
          <p:spPr>
            <a:xfrm>
              <a:off x="7101521" y="3625694"/>
              <a:ext cx="3877820" cy="1513011"/>
            </a:xfrm>
            <a:prstGeom prst="rect">
              <a:avLst/>
            </a:prstGeom>
            <a:noFill/>
          </p:spPr>
          <p:txBody>
            <a:bodyPr wrap="square" rtlCol="0">
              <a:spAutoFit/>
            </a:bodyPr>
            <a:lstStyle/>
            <a:p>
              <a:pPr algn="ctr"/>
              <a:r>
                <a:rPr lang="en-US" altLang="zh-CN" sz="2000" b="1" dirty="0" smtClean="0">
                  <a:solidFill>
                    <a:schemeClr val="bg1"/>
                  </a:solidFill>
                  <a:latin typeface="Microsoft YaHei" charset="-122"/>
                  <a:ea typeface="Microsoft YaHei" charset="-122"/>
                  <a:cs typeface="Microsoft YaHei" charset="-122"/>
                </a:rPr>
                <a:t>AVG</a:t>
              </a:r>
            </a:p>
            <a:p>
              <a:pPr algn="ctr"/>
              <a:r>
                <a:rPr lang="en-US" altLang="zh-CN" sz="2000" b="1" dirty="0" smtClean="0">
                  <a:solidFill>
                    <a:schemeClr val="bg1"/>
                  </a:solidFill>
                  <a:latin typeface="Microsoft YaHei" charset="-122"/>
                  <a:ea typeface="Microsoft YaHei" charset="-122"/>
                  <a:cs typeface="Microsoft YaHei" charset="-122"/>
                </a:rPr>
                <a:t>MIN</a:t>
              </a:r>
            </a:p>
            <a:p>
              <a:pPr algn="ctr"/>
              <a:r>
                <a:rPr lang="en-US" altLang="zh-CN" sz="2000" b="1" dirty="0" smtClean="0">
                  <a:solidFill>
                    <a:schemeClr val="bg1"/>
                  </a:solidFill>
                  <a:latin typeface="Microsoft YaHei" charset="-122"/>
                  <a:ea typeface="Microsoft YaHei" charset="-122"/>
                  <a:cs typeface="Microsoft YaHei" charset="-122"/>
                </a:rPr>
                <a:t>MAX</a:t>
              </a:r>
            </a:p>
            <a:p>
              <a:pPr algn="ctr"/>
              <a:r>
                <a:rPr lang="en-US" altLang="zh-CN" sz="2000" b="1" dirty="0" smtClean="0">
                  <a:solidFill>
                    <a:schemeClr val="bg1"/>
                  </a:solidFill>
                  <a:latin typeface="Microsoft YaHei" charset="-122"/>
                  <a:ea typeface="Microsoft YaHei" charset="-122"/>
                  <a:cs typeface="Microsoft YaHei" charset="-122"/>
                </a:rPr>
                <a:t>STDDEV</a:t>
              </a:r>
              <a:endParaRPr lang="zh-CN" altLang="en-US" sz="2400" b="1" dirty="0">
                <a:solidFill>
                  <a:schemeClr val="bg1"/>
                </a:solidFill>
                <a:latin typeface="Microsoft YaHei" charset="-122"/>
                <a:ea typeface="Microsoft YaHei" charset="-122"/>
                <a:cs typeface="Microsoft YaHei" charset="-122"/>
              </a:endParaRPr>
            </a:p>
          </p:txBody>
        </p:sp>
      </p:grpSp>
      <p:sp>
        <p:nvSpPr>
          <p:cNvPr id="71" name="矩形 70"/>
          <p:cNvSpPr/>
          <p:nvPr/>
        </p:nvSpPr>
        <p:spPr>
          <a:xfrm>
            <a:off x="7953603" y="5401158"/>
            <a:ext cx="1210588" cy="400110"/>
          </a:xfrm>
          <a:prstGeom prst="rect">
            <a:avLst/>
          </a:prstGeom>
        </p:spPr>
        <p:txBody>
          <a:bodyPr wrap="none">
            <a:spAutoFit/>
          </a:bodyPr>
          <a:lstStyle/>
          <a:p>
            <a:pPr algn="ctr"/>
            <a:r>
              <a:rPr kumimoji="1" lang="zh-CN" altLang="en-US" sz="2000" b="1" dirty="0" smtClean="0">
                <a:solidFill>
                  <a:schemeClr val="tx2"/>
                </a:solidFill>
                <a:latin typeface="Microsoft YaHei" charset="-122"/>
                <a:ea typeface="Microsoft YaHei" charset="-122"/>
                <a:cs typeface="Microsoft YaHei" charset="-122"/>
              </a:rPr>
              <a:t>基础模型</a:t>
            </a:r>
            <a:endParaRPr kumimoji="1" lang="zh-CN" altLang="en-US" sz="2000" b="1" dirty="0">
              <a:solidFill>
                <a:schemeClr val="tx2"/>
              </a:solidFill>
              <a:latin typeface="Microsoft YaHei" charset="-122"/>
              <a:ea typeface="Microsoft YaHei" charset="-122"/>
              <a:cs typeface="Microsoft YaHei" charset="-122"/>
            </a:endParaRPr>
          </a:p>
        </p:txBody>
      </p:sp>
      <p:sp>
        <p:nvSpPr>
          <p:cNvPr id="32" name="圆角矩形标注 31"/>
          <p:cNvSpPr/>
          <p:nvPr/>
        </p:nvSpPr>
        <p:spPr>
          <a:xfrm>
            <a:off x="10102016" y="1735600"/>
            <a:ext cx="1107847" cy="508000"/>
          </a:xfrm>
          <a:prstGeom prst="wedgeRoundRectCallout">
            <a:avLst>
              <a:gd name="adj1" fmla="val -82937"/>
              <a:gd name="adj2" fmla="val 76973"/>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smtClean="0">
                <a:solidFill>
                  <a:schemeClr val="bg1"/>
                </a:solidFill>
                <a:latin typeface="Microsoft YaHei" charset="-122"/>
                <a:ea typeface="Microsoft YaHei" charset="-122"/>
                <a:cs typeface="Microsoft YaHei" charset="-122"/>
              </a:rPr>
              <a:t>聚合</a:t>
            </a:r>
            <a:r>
              <a:rPr kumimoji="1" lang="zh-CN" altLang="en-US" sz="1600" dirty="0" smtClean="0">
                <a:solidFill>
                  <a:schemeClr val="bg1"/>
                </a:solidFill>
                <a:latin typeface="Microsoft YaHei" charset="-122"/>
                <a:ea typeface="Microsoft YaHei" charset="-122"/>
                <a:cs typeface="Microsoft YaHei" charset="-122"/>
              </a:rPr>
              <a:t>窗口</a:t>
            </a:r>
            <a:endParaRPr kumimoji="1" lang="zh-CN" altLang="en-US" sz="1600" dirty="0">
              <a:solidFill>
                <a:schemeClr val="bg1"/>
              </a:solidFill>
              <a:latin typeface="Microsoft YaHei" charset="-122"/>
              <a:ea typeface="Microsoft YaHei" charset="-122"/>
              <a:cs typeface="Microsoft YaHei" charset="-122"/>
            </a:endParaRPr>
          </a:p>
        </p:txBody>
      </p:sp>
      <p:sp>
        <p:nvSpPr>
          <p:cNvPr id="33" name="圆角矩形标注 32"/>
          <p:cNvSpPr/>
          <p:nvPr/>
        </p:nvSpPr>
        <p:spPr>
          <a:xfrm>
            <a:off x="10102016" y="2850844"/>
            <a:ext cx="1107847" cy="508000"/>
          </a:xfrm>
          <a:prstGeom prst="wedgeRoundRectCallout">
            <a:avLst>
              <a:gd name="adj1" fmla="val -69904"/>
              <a:gd name="adj2" fmla="val 23289"/>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smtClean="0">
                <a:solidFill>
                  <a:schemeClr val="bg1"/>
                </a:solidFill>
                <a:latin typeface="Microsoft YaHei" charset="-122"/>
                <a:ea typeface="Microsoft YaHei" charset="-122"/>
                <a:cs typeface="Microsoft YaHei" charset="-122"/>
              </a:rPr>
              <a:t>聚合方式</a:t>
            </a:r>
            <a:endParaRPr kumimoji="1" lang="zh-CN" altLang="en-US" sz="1600" dirty="0">
              <a:solidFill>
                <a:schemeClr val="bg1"/>
              </a:solidFill>
              <a:latin typeface="Microsoft YaHei" charset="-122"/>
              <a:ea typeface="Microsoft YaHei" charset="-122"/>
              <a:cs typeface="Microsoft YaHei" charset="-122"/>
            </a:endParaRPr>
          </a:p>
        </p:txBody>
      </p:sp>
      <p:sp>
        <p:nvSpPr>
          <p:cNvPr id="34" name="圆角矩形标注 33"/>
          <p:cNvSpPr/>
          <p:nvPr/>
        </p:nvSpPr>
        <p:spPr>
          <a:xfrm>
            <a:off x="10144146" y="4052222"/>
            <a:ext cx="1107847" cy="508000"/>
          </a:xfrm>
          <a:prstGeom prst="wedgeRoundRectCallout">
            <a:avLst>
              <a:gd name="adj1" fmla="val -97418"/>
              <a:gd name="adj2" fmla="val 1183"/>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smtClean="0">
                <a:solidFill>
                  <a:schemeClr val="bg1"/>
                </a:solidFill>
                <a:latin typeface="Microsoft YaHei" charset="-122"/>
                <a:ea typeface="Microsoft YaHei" charset="-122"/>
                <a:cs typeface="Microsoft YaHei" charset="-122"/>
              </a:rPr>
              <a:t>聚合指标</a:t>
            </a:r>
            <a:endParaRPr kumimoji="1" lang="zh-CN" altLang="en-US" sz="1600"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5183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三角形 51"/>
          <p:cNvSpPr/>
          <p:nvPr/>
        </p:nvSpPr>
        <p:spPr>
          <a:xfrm flipV="1">
            <a:off x="4435008" y="3638863"/>
            <a:ext cx="436717" cy="36860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三角形 49"/>
          <p:cNvSpPr/>
          <p:nvPr/>
        </p:nvSpPr>
        <p:spPr>
          <a:xfrm>
            <a:off x="4435009" y="3193761"/>
            <a:ext cx="436717" cy="36860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三角形 17"/>
          <p:cNvSpPr/>
          <p:nvPr/>
        </p:nvSpPr>
        <p:spPr>
          <a:xfrm rot="19628608">
            <a:off x="2736311" y="3172757"/>
            <a:ext cx="436717" cy="36860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标题 1"/>
          <p:cNvSpPr txBox="1">
            <a:spLocks/>
          </p:cNvSpPr>
          <p:nvPr/>
        </p:nvSpPr>
        <p:spPr bwMode="auto">
          <a:xfrm>
            <a:off x="1523642" y="576255"/>
            <a:ext cx="26304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2pPr>
            <a:lvl3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3pPr>
            <a:lvl4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4pPr>
            <a:lvl5pPr algn="l" rtl="0" eaLnBrk="0" fontAlgn="base" hangingPunct="0">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5pPr>
            <a:lvl6pPr marL="4572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6pPr>
            <a:lvl7pPr marL="9144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7pPr>
            <a:lvl8pPr marL="13716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8pPr>
            <a:lvl9pPr marL="1828800" algn="l" rtl="0" fontAlgn="base">
              <a:lnSpc>
                <a:spcPct val="90000"/>
              </a:lnSpc>
              <a:spcBef>
                <a:spcPct val="0"/>
              </a:spcBef>
              <a:spcAft>
                <a:spcPct val="0"/>
              </a:spcAft>
              <a:defRPr sz="4000">
                <a:solidFill>
                  <a:schemeClr val="tx1"/>
                </a:solidFill>
                <a:latin typeface="Segoe UI Light" panose="020B0502040204020203" pitchFamily="34" charset="0"/>
                <a:ea typeface="微软雅黑 Light" panose="020B0502040204020203" pitchFamily="34" charset="-122"/>
              </a:defRPr>
            </a:lvl9pPr>
          </a:lstStyle>
          <a:p>
            <a:pPr eaLnBrk="1" hangingPunct="1">
              <a:defRPr/>
            </a:pPr>
            <a:r>
              <a:rPr lang="zh-CN" altLang="en-US" sz="3200" b="1" dirty="0" smtClean="0">
                <a:solidFill>
                  <a:schemeClr val="tx2"/>
                </a:solidFill>
                <a:latin typeface="微软雅黑" panose="020B0503020204020204" pitchFamily="34" charset="-122"/>
                <a:ea typeface="微软雅黑" panose="020B0503020204020204" pitchFamily="34" charset="-122"/>
              </a:rPr>
              <a:t>乘机流程</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4" name="圆角矩形 11"/>
          <p:cNvSpPr/>
          <p:nvPr>
            <p:custDataLst>
              <p:tags r:id="rId1"/>
            </p:custDataLst>
          </p:nvPr>
        </p:nvSpPr>
        <p:spPr>
          <a:xfrm>
            <a:off x="417513" y="484181"/>
            <a:ext cx="368300" cy="90487"/>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solidFill>
            <a:schemeClr val="tx2"/>
          </a:solidFill>
          <a:ln w="25400" cap="flat" cmpd="sng" algn="ctr">
            <a:noFill/>
            <a:prstDash val="solid"/>
          </a:ln>
          <a:effectLst/>
        </p:spPr>
        <p:txBody>
          <a:bodyPr lIns="68580" tIns="34290" rIns="68580" bIns="34290"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6" name="矩形 8"/>
          <p:cNvSpPr>
            <a:spLocks noChangeArrowheads="1"/>
          </p:cNvSpPr>
          <p:nvPr>
            <p:custDataLst>
              <p:tags r:id="rId2"/>
            </p:custDataLst>
          </p:nvPr>
        </p:nvSpPr>
        <p:spPr bwMode="auto">
          <a:xfrm>
            <a:off x="417513" y="421199"/>
            <a:ext cx="169863" cy="756000"/>
          </a:xfrm>
          <a:prstGeom prst="rect">
            <a:avLst/>
          </a:prstGeom>
          <a:gradFill rotWithShape="0">
            <a:gsLst>
              <a:gs pos="0">
                <a:srgbClr val="A7A7A7"/>
              </a:gs>
              <a:gs pos="53999">
                <a:srgbClr val="DBDBDB"/>
              </a:gs>
              <a:gs pos="100000">
                <a:srgbClr val="ABABAB"/>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5000"/>
              </a:lnSpc>
              <a:spcBef>
                <a:spcPts val="1000"/>
              </a:spcBef>
              <a:buFont typeface="Arial" charset="0"/>
              <a:buChar char="•"/>
              <a:defRPr sz="2000">
                <a:solidFill>
                  <a:schemeClr val="tx1"/>
                </a:solidFill>
                <a:latin typeface="Segoe UI" charset="0"/>
                <a:ea typeface="微软雅黑" charset="-122"/>
              </a:defRPr>
            </a:lvl1pPr>
            <a:lvl2pPr marL="742950" indent="-285750">
              <a:lnSpc>
                <a:spcPct val="125000"/>
              </a:lnSpc>
              <a:spcBef>
                <a:spcPts val="500"/>
              </a:spcBef>
              <a:buFont typeface="Arial" charset="0"/>
              <a:buChar char="•"/>
              <a:defRPr>
                <a:solidFill>
                  <a:schemeClr val="tx1"/>
                </a:solidFill>
                <a:latin typeface="Segoe UI" charset="0"/>
                <a:ea typeface="微软雅黑" charset="-122"/>
              </a:defRPr>
            </a:lvl2pPr>
            <a:lvl3pPr marL="1143000" indent="-228600">
              <a:lnSpc>
                <a:spcPct val="125000"/>
              </a:lnSpc>
              <a:spcBef>
                <a:spcPts val="500"/>
              </a:spcBef>
              <a:buFont typeface="Arial" charset="0"/>
              <a:buChar char="•"/>
              <a:defRPr sz="1600">
                <a:solidFill>
                  <a:schemeClr val="tx1"/>
                </a:solidFill>
                <a:latin typeface="Segoe UI" charset="0"/>
                <a:ea typeface="微软雅黑" charset="-122"/>
              </a:defRPr>
            </a:lvl3pPr>
            <a:lvl4pPr marL="1600200" indent="-228600">
              <a:lnSpc>
                <a:spcPct val="125000"/>
              </a:lnSpc>
              <a:spcBef>
                <a:spcPts val="500"/>
              </a:spcBef>
              <a:buFont typeface="Arial" charset="0"/>
              <a:buChar char="•"/>
              <a:defRPr sz="1400">
                <a:solidFill>
                  <a:schemeClr val="tx1"/>
                </a:solidFill>
                <a:latin typeface="Segoe UI" charset="0"/>
                <a:ea typeface="微软雅黑" charset="-122"/>
              </a:defRPr>
            </a:lvl4pPr>
            <a:lvl5pPr marL="2057400" indent="-228600">
              <a:lnSpc>
                <a:spcPct val="125000"/>
              </a:lnSpc>
              <a:spcBef>
                <a:spcPts val="500"/>
              </a:spcBef>
              <a:buFont typeface="Arial" charset="0"/>
              <a:buChar char="•"/>
              <a:defRPr sz="1400">
                <a:solidFill>
                  <a:schemeClr val="tx1"/>
                </a:solidFill>
                <a:latin typeface="Segoe UI" charset="0"/>
                <a:ea typeface="微软雅黑" charset="-122"/>
              </a:defRPr>
            </a:lvl5pPr>
            <a:lvl6pPr marL="25146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6pPr>
            <a:lvl7pPr marL="29718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7pPr>
            <a:lvl8pPr marL="34290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8pPr>
            <a:lvl9pPr marL="3886200" indent="-228600" eaLnBrk="0" fontAlgn="base" hangingPunct="0">
              <a:lnSpc>
                <a:spcPct val="125000"/>
              </a:lnSpc>
              <a:spcBef>
                <a:spcPts val="500"/>
              </a:spcBef>
              <a:spcAft>
                <a:spcPct val="0"/>
              </a:spcAft>
              <a:buFont typeface="Arial" charset="0"/>
              <a:buChar char="•"/>
              <a:defRPr sz="1400">
                <a:solidFill>
                  <a:schemeClr val="tx1"/>
                </a:solidFill>
                <a:latin typeface="Segoe UI" charset="0"/>
                <a:ea typeface="微软雅黑" charset="-122"/>
              </a:defRPr>
            </a:lvl9pPr>
          </a:lstStyle>
          <a:p>
            <a:pPr algn="just" eaLnBrk="1" hangingPunct="1">
              <a:lnSpc>
                <a:spcPct val="120000"/>
              </a:lnSpc>
              <a:spcBef>
                <a:spcPct val="0"/>
              </a:spcBef>
              <a:buFontTx/>
              <a:buNone/>
            </a:pPr>
            <a:endParaRPr lang="zh-CN" altLang="en-US" sz="1400">
              <a:solidFill>
                <a:schemeClr val="bg1"/>
              </a:solidFill>
              <a:latin typeface="幼圆" charset="-122"/>
              <a:ea typeface="幼圆" charset="-122"/>
            </a:endParaRPr>
          </a:p>
        </p:txBody>
      </p:sp>
      <p:sp>
        <p:nvSpPr>
          <p:cNvPr id="7" name="圆角矩形 4"/>
          <p:cNvSpPr>
            <a:spLocks/>
          </p:cNvSpPr>
          <p:nvPr>
            <p:custDataLst>
              <p:tags r:id="rId3"/>
            </p:custDataLst>
          </p:nvPr>
        </p:nvSpPr>
        <p:spPr bwMode="auto">
          <a:xfrm>
            <a:off x="417513" y="531806"/>
            <a:ext cx="1009650" cy="560387"/>
          </a:xfrm>
          <a:custGeom>
            <a:avLst/>
            <a:gdLst>
              <a:gd name="T0" fmla="*/ 0 w 1944216"/>
              <a:gd name="T1" fmla="*/ 0 h 1080120"/>
              <a:gd name="T2" fmla="*/ 1404156 w 1944216"/>
              <a:gd name="T3" fmla="*/ 0 h 1080120"/>
              <a:gd name="T4" fmla="*/ 1944216 w 1944216"/>
              <a:gd name="T5" fmla="*/ 540060 h 1080120"/>
              <a:gd name="T6" fmla="*/ 1404156 w 1944216"/>
              <a:gd name="T7" fmla="*/ 1080120 h 1080120"/>
              <a:gd name="T8" fmla="*/ 0 w 1944216"/>
              <a:gd name="T9" fmla="*/ 1080120 h 1080120"/>
              <a:gd name="T10" fmla="*/ 0 w 1944216"/>
              <a:gd name="T11" fmla="*/ 0 h 1080120"/>
            </a:gdLst>
            <a:ahLst/>
            <a:cxnLst>
              <a:cxn ang="0">
                <a:pos x="T0" y="T1"/>
              </a:cxn>
              <a:cxn ang="0">
                <a:pos x="T2" y="T3"/>
              </a:cxn>
              <a:cxn ang="0">
                <a:pos x="T4" y="T5"/>
              </a:cxn>
              <a:cxn ang="0">
                <a:pos x="T6" y="T7"/>
              </a:cxn>
              <a:cxn ang="0">
                <a:pos x="T8" y="T9"/>
              </a:cxn>
              <a:cxn ang="0">
                <a:pos x="T10" y="T11"/>
              </a:cxn>
            </a:cxnLst>
            <a:rect l="0" t="0"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lnTo>
                  <a:pt x="0" y="0"/>
                </a:lnTo>
                <a:close/>
              </a:path>
            </a:pathLst>
          </a:custGeom>
          <a:solidFill>
            <a:schemeClr val="tx2"/>
          </a:solidFill>
          <a:ln>
            <a:noFill/>
          </a:ln>
          <a:effectLst>
            <a:outerShdw blurRad="76200" dist="25401" dir="2700000" algn="tl" rotWithShape="0">
              <a:srgbClr val="000000">
                <a:alpha val="14999"/>
              </a:srgbClr>
            </a:outerShdw>
          </a:effectLst>
        </p:spPr>
        <p:txBody>
          <a:bodyPr lIns="68580" tIns="34290" rIns="68580" bIns="34290" anchor="ctr"/>
          <a:lstStyle/>
          <a:p>
            <a:endParaRPr lang="zh-CN" altLang="en-US"/>
          </a:p>
        </p:txBody>
      </p:sp>
      <p:sp>
        <p:nvSpPr>
          <p:cNvPr id="8" name="椭圆 7"/>
          <p:cNvSpPr/>
          <p:nvPr>
            <p:custDataLst>
              <p:tags r:id="rId4"/>
            </p:custDataLst>
          </p:nvPr>
        </p:nvSpPr>
        <p:spPr>
          <a:xfrm>
            <a:off x="923747" y="608880"/>
            <a:ext cx="413298" cy="413298"/>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lstStyle/>
          <a:p>
            <a:pPr algn="ctr" eaLnBrk="1" fontAlgn="auto" hangingPunct="1">
              <a:lnSpc>
                <a:spcPct val="120000"/>
              </a:lnSpc>
              <a:spcBef>
                <a:spcPts val="0"/>
              </a:spcBef>
              <a:spcAft>
                <a:spcPts val="0"/>
              </a:spcAft>
              <a:defRPr/>
            </a:pPr>
            <a:r>
              <a:rPr lang="en-US" altLang="zh-CN" b="1" dirty="0">
                <a:solidFill>
                  <a:srgbClr val="414141"/>
                </a:solidFill>
                <a:latin typeface="Segoe UI" panose="020B0502040204020203" pitchFamily="34" charset="0"/>
                <a:ea typeface="Segoe UI" panose="020B0502040204020203" pitchFamily="34" charset="0"/>
                <a:cs typeface="Segoe UI" panose="020B0502040204020203" pitchFamily="34" charset="0"/>
              </a:rPr>
              <a:t>2</a:t>
            </a:r>
            <a:endParaRPr lang="zh-CN" altLang="en-US" b="1" dirty="0">
              <a:solidFill>
                <a:srgbClr val="414141"/>
              </a:solidFill>
              <a:latin typeface="Segoe UI" panose="020B0502040204020203" pitchFamily="34" charset="0"/>
              <a:ea typeface="幼圆" panose="02010509060101010101" pitchFamily="49" charset="-122"/>
              <a:cs typeface="Segoe UI" panose="020B0502040204020203" pitchFamily="34" charset="0"/>
            </a:endParaRPr>
          </a:p>
        </p:txBody>
      </p:sp>
      <p:sp>
        <p:nvSpPr>
          <p:cNvPr id="24" name="AutoShape 14" descr="“airport arrival icon”的图片搜索结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AutoShape 32" descr="“airport taxi icon”的图片搜索结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983" y="1410694"/>
            <a:ext cx="1394536" cy="1394536"/>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9618" y="4028275"/>
            <a:ext cx="1538431" cy="1531140"/>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165" y="1284236"/>
            <a:ext cx="1833317" cy="1833317"/>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58301" y="1509294"/>
            <a:ext cx="1217863" cy="1217863"/>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1952" y="2483866"/>
            <a:ext cx="1790605" cy="1790605"/>
          </a:xfrm>
          <a:prstGeom prst="rect">
            <a:avLst/>
          </a:prstGeom>
        </p:spPr>
      </p:pic>
      <p:pic>
        <p:nvPicPr>
          <p:cNvPr id="12" name="图片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642983" y="3798825"/>
            <a:ext cx="1637109" cy="1637109"/>
          </a:xfrm>
          <a:prstGeom prst="rect">
            <a:avLst/>
          </a:prstGeom>
        </p:spPr>
      </p:pic>
      <p:pic>
        <p:nvPicPr>
          <p:cNvPr id="13" name="图片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662" y="4028275"/>
            <a:ext cx="1643820" cy="1643820"/>
          </a:xfrm>
          <a:prstGeom prst="rect">
            <a:avLst/>
          </a:prstGeom>
        </p:spPr>
      </p:pic>
      <p:sp>
        <p:nvSpPr>
          <p:cNvPr id="29" name="右箭头 28"/>
          <p:cNvSpPr/>
          <p:nvPr/>
        </p:nvSpPr>
        <p:spPr>
          <a:xfrm>
            <a:off x="5698824" y="2004089"/>
            <a:ext cx="492392" cy="35292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右箭头 32"/>
          <p:cNvSpPr/>
          <p:nvPr/>
        </p:nvSpPr>
        <p:spPr>
          <a:xfrm>
            <a:off x="3082858" y="2002915"/>
            <a:ext cx="492392" cy="35292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右箭头 33"/>
          <p:cNvSpPr/>
          <p:nvPr/>
        </p:nvSpPr>
        <p:spPr>
          <a:xfrm flipH="1">
            <a:off x="5698824" y="4617380"/>
            <a:ext cx="492392" cy="35292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右箭头 34"/>
          <p:cNvSpPr/>
          <p:nvPr/>
        </p:nvSpPr>
        <p:spPr>
          <a:xfrm flipH="1">
            <a:off x="2946451" y="4617380"/>
            <a:ext cx="492392" cy="35292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直角上箭头 14"/>
          <p:cNvSpPr/>
          <p:nvPr/>
        </p:nvSpPr>
        <p:spPr>
          <a:xfrm flipV="1">
            <a:off x="8855241" y="2107962"/>
            <a:ext cx="1287475" cy="493198"/>
          </a:xfrm>
          <a:prstGeom prst="bentUpArrow">
            <a:avLst>
              <a:gd name="adj1" fmla="val 34758"/>
              <a:gd name="adj2" fmla="val 34759"/>
              <a:gd name="adj3" fmla="val 34758"/>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直角上箭头 37"/>
          <p:cNvSpPr/>
          <p:nvPr/>
        </p:nvSpPr>
        <p:spPr>
          <a:xfrm rot="16200000" flipH="1">
            <a:off x="9164671" y="4038883"/>
            <a:ext cx="494563" cy="1222984"/>
          </a:xfrm>
          <a:prstGeom prst="bentUpArrow">
            <a:avLst>
              <a:gd name="adj1" fmla="val 38462"/>
              <a:gd name="adj2" fmla="val 36353"/>
              <a:gd name="adj3" fmla="val 31488"/>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矩形 38"/>
          <p:cNvSpPr/>
          <p:nvPr/>
        </p:nvSpPr>
        <p:spPr>
          <a:xfrm>
            <a:off x="1426010" y="2805028"/>
            <a:ext cx="697627" cy="400110"/>
          </a:xfrm>
          <a:prstGeom prst="rect">
            <a:avLst/>
          </a:prstGeom>
          <a:noFill/>
        </p:spPr>
        <p:txBody>
          <a:bodyPr wrap="none">
            <a:spAutoFit/>
          </a:bodyPr>
          <a:lstStyle/>
          <a:p>
            <a:pPr algn="ctr"/>
            <a:r>
              <a:rPr kumimoji="1" lang="zh-CN" altLang="en-US" sz="2000" b="1" dirty="0" smtClean="0">
                <a:solidFill>
                  <a:schemeClr val="accent2">
                    <a:lumMod val="75000"/>
                  </a:schemeClr>
                </a:solidFill>
                <a:latin typeface="Microsoft YaHei" charset="-122"/>
                <a:ea typeface="Microsoft YaHei" charset="-122"/>
                <a:cs typeface="Microsoft YaHei" charset="-122"/>
              </a:rPr>
              <a:t>值机</a:t>
            </a:r>
            <a:endParaRPr kumimoji="1" lang="zh-CN" altLang="en-US" sz="2000" b="1" dirty="0">
              <a:solidFill>
                <a:schemeClr val="accent2">
                  <a:lumMod val="75000"/>
                </a:schemeClr>
              </a:solidFill>
              <a:latin typeface="Microsoft YaHei" charset="-122"/>
              <a:ea typeface="Microsoft YaHei" charset="-122"/>
              <a:cs typeface="Microsoft YaHei" charset="-122"/>
            </a:endParaRPr>
          </a:p>
        </p:txBody>
      </p:sp>
      <p:sp>
        <p:nvSpPr>
          <p:cNvPr id="42" name="矩形 41"/>
          <p:cNvSpPr/>
          <p:nvPr/>
        </p:nvSpPr>
        <p:spPr>
          <a:xfrm>
            <a:off x="4318420" y="2805028"/>
            <a:ext cx="697627" cy="400110"/>
          </a:xfrm>
          <a:prstGeom prst="rect">
            <a:avLst/>
          </a:prstGeom>
        </p:spPr>
        <p:txBody>
          <a:bodyPr wrap="none">
            <a:spAutoFit/>
          </a:bodyPr>
          <a:lstStyle/>
          <a:p>
            <a:pPr algn="ctr"/>
            <a:r>
              <a:rPr kumimoji="1" lang="zh-CN" altLang="en-US" sz="2000" b="1" dirty="0" smtClean="0">
                <a:solidFill>
                  <a:schemeClr val="accent2">
                    <a:lumMod val="75000"/>
                  </a:schemeClr>
                </a:solidFill>
                <a:latin typeface="Microsoft YaHei" charset="-122"/>
                <a:ea typeface="Microsoft YaHei" charset="-122"/>
                <a:cs typeface="Microsoft YaHei" charset="-122"/>
              </a:rPr>
              <a:t>安检</a:t>
            </a:r>
            <a:endParaRPr kumimoji="1" lang="zh-CN" altLang="en-US" sz="2000" b="1" dirty="0">
              <a:solidFill>
                <a:schemeClr val="accent2">
                  <a:lumMod val="75000"/>
                </a:schemeClr>
              </a:solidFill>
              <a:latin typeface="Microsoft YaHei" charset="-122"/>
              <a:ea typeface="Microsoft YaHei" charset="-122"/>
              <a:cs typeface="Microsoft YaHei" charset="-122"/>
            </a:endParaRPr>
          </a:p>
        </p:txBody>
      </p:sp>
      <p:sp>
        <p:nvSpPr>
          <p:cNvPr id="43" name="矩形 42"/>
          <p:cNvSpPr/>
          <p:nvPr/>
        </p:nvSpPr>
        <p:spPr>
          <a:xfrm>
            <a:off x="6991437" y="2805028"/>
            <a:ext cx="697627" cy="400110"/>
          </a:xfrm>
          <a:prstGeom prst="rect">
            <a:avLst/>
          </a:prstGeom>
        </p:spPr>
        <p:txBody>
          <a:bodyPr wrap="none">
            <a:spAutoFit/>
          </a:bodyPr>
          <a:lstStyle/>
          <a:p>
            <a:pPr algn="ctr"/>
            <a:r>
              <a:rPr kumimoji="1" lang="zh-CN" altLang="en-US" sz="2000" b="1" dirty="0" smtClean="0">
                <a:solidFill>
                  <a:schemeClr val="accent2">
                    <a:lumMod val="75000"/>
                  </a:schemeClr>
                </a:solidFill>
                <a:latin typeface="Microsoft YaHei" charset="-122"/>
                <a:ea typeface="Microsoft YaHei" charset="-122"/>
                <a:cs typeface="Microsoft YaHei" charset="-122"/>
              </a:rPr>
              <a:t>候机</a:t>
            </a:r>
            <a:endParaRPr kumimoji="1" lang="zh-CN" altLang="en-US" sz="2000" b="1" dirty="0">
              <a:solidFill>
                <a:schemeClr val="accent2">
                  <a:lumMod val="75000"/>
                </a:schemeClr>
              </a:solidFill>
              <a:latin typeface="Microsoft YaHei" charset="-122"/>
              <a:ea typeface="Microsoft YaHei" charset="-122"/>
              <a:cs typeface="Microsoft YaHei" charset="-122"/>
            </a:endParaRPr>
          </a:p>
        </p:txBody>
      </p:sp>
      <p:sp>
        <p:nvSpPr>
          <p:cNvPr id="46" name="矩形 45"/>
          <p:cNvSpPr/>
          <p:nvPr/>
        </p:nvSpPr>
        <p:spPr>
          <a:xfrm>
            <a:off x="9063497" y="3025225"/>
            <a:ext cx="385012" cy="707886"/>
          </a:xfrm>
          <a:prstGeom prst="rect">
            <a:avLst/>
          </a:prstGeom>
        </p:spPr>
        <p:txBody>
          <a:bodyPr wrap="square">
            <a:spAutoFit/>
          </a:bodyPr>
          <a:lstStyle/>
          <a:p>
            <a:pPr algn="ctr"/>
            <a:r>
              <a:rPr kumimoji="1" lang="zh-CN" altLang="en-US" sz="2000" b="1" smtClean="0">
                <a:solidFill>
                  <a:schemeClr val="tx2"/>
                </a:solidFill>
                <a:latin typeface="Microsoft YaHei" charset="-122"/>
                <a:ea typeface="Microsoft YaHei" charset="-122"/>
                <a:cs typeface="Microsoft YaHei" charset="-122"/>
              </a:rPr>
              <a:t>起飞</a:t>
            </a:r>
            <a:endParaRPr kumimoji="1" lang="zh-CN" altLang="en-US" sz="2000" b="1" dirty="0">
              <a:solidFill>
                <a:schemeClr val="tx2"/>
              </a:solidFill>
              <a:latin typeface="Microsoft YaHei" charset="-122"/>
              <a:ea typeface="Microsoft YaHei" charset="-122"/>
              <a:cs typeface="Microsoft YaHei" charset="-122"/>
            </a:endParaRPr>
          </a:p>
        </p:txBody>
      </p:sp>
      <p:sp>
        <p:nvSpPr>
          <p:cNvPr id="47" name="矩形 46"/>
          <p:cNvSpPr/>
          <p:nvPr/>
        </p:nvSpPr>
        <p:spPr>
          <a:xfrm>
            <a:off x="6991437" y="5435934"/>
            <a:ext cx="697627" cy="400110"/>
          </a:xfrm>
          <a:prstGeom prst="rect">
            <a:avLst/>
          </a:prstGeom>
        </p:spPr>
        <p:txBody>
          <a:bodyPr wrap="none">
            <a:spAutoFit/>
          </a:bodyPr>
          <a:lstStyle/>
          <a:p>
            <a:pPr algn="ctr"/>
            <a:r>
              <a:rPr kumimoji="1" lang="zh-CN" altLang="en-US" sz="2000" b="1" smtClean="0">
                <a:solidFill>
                  <a:schemeClr val="tx2"/>
                </a:solidFill>
                <a:latin typeface="Microsoft YaHei" charset="-122"/>
                <a:ea typeface="Microsoft YaHei" charset="-122"/>
                <a:cs typeface="Microsoft YaHei" charset="-122"/>
              </a:rPr>
              <a:t>到达</a:t>
            </a:r>
            <a:endParaRPr kumimoji="1" lang="zh-CN" altLang="en-US" sz="2000" b="1" dirty="0">
              <a:solidFill>
                <a:schemeClr val="tx2"/>
              </a:solidFill>
              <a:latin typeface="Microsoft YaHei" charset="-122"/>
              <a:ea typeface="Microsoft YaHei" charset="-122"/>
              <a:cs typeface="Microsoft YaHei" charset="-122"/>
            </a:endParaRPr>
          </a:p>
        </p:txBody>
      </p:sp>
      <p:sp>
        <p:nvSpPr>
          <p:cNvPr id="48" name="矩形 47"/>
          <p:cNvSpPr/>
          <p:nvPr/>
        </p:nvSpPr>
        <p:spPr>
          <a:xfrm>
            <a:off x="3963539" y="5429758"/>
            <a:ext cx="1210588" cy="400110"/>
          </a:xfrm>
          <a:prstGeom prst="rect">
            <a:avLst/>
          </a:prstGeom>
        </p:spPr>
        <p:txBody>
          <a:bodyPr wrap="none">
            <a:spAutoFit/>
          </a:bodyPr>
          <a:lstStyle/>
          <a:p>
            <a:pPr algn="ctr"/>
            <a:r>
              <a:rPr kumimoji="1" lang="zh-CN" altLang="en-US" sz="2000" b="1" smtClean="0">
                <a:solidFill>
                  <a:schemeClr val="accent2">
                    <a:lumMod val="75000"/>
                  </a:schemeClr>
                </a:solidFill>
                <a:latin typeface="Microsoft YaHei" charset="-122"/>
                <a:ea typeface="Microsoft YaHei" charset="-122"/>
                <a:cs typeface="Microsoft YaHei" charset="-122"/>
              </a:rPr>
              <a:t>行李提取</a:t>
            </a:r>
            <a:endParaRPr kumimoji="1" lang="zh-CN" altLang="en-US" sz="2000" b="1" dirty="0">
              <a:solidFill>
                <a:schemeClr val="accent2">
                  <a:lumMod val="75000"/>
                </a:schemeClr>
              </a:solidFill>
              <a:latin typeface="Microsoft YaHei" charset="-122"/>
              <a:ea typeface="Microsoft YaHei" charset="-122"/>
              <a:cs typeface="Microsoft YaHei" charset="-122"/>
            </a:endParaRPr>
          </a:p>
        </p:txBody>
      </p:sp>
      <p:sp>
        <p:nvSpPr>
          <p:cNvPr id="49" name="矩形 48"/>
          <p:cNvSpPr/>
          <p:nvPr/>
        </p:nvSpPr>
        <p:spPr>
          <a:xfrm>
            <a:off x="1517168" y="5435934"/>
            <a:ext cx="697627" cy="400110"/>
          </a:xfrm>
          <a:prstGeom prst="rect">
            <a:avLst/>
          </a:prstGeom>
        </p:spPr>
        <p:txBody>
          <a:bodyPr wrap="none">
            <a:spAutoFit/>
          </a:bodyPr>
          <a:lstStyle/>
          <a:p>
            <a:pPr algn="ctr"/>
            <a:r>
              <a:rPr kumimoji="1" lang="zh-CN" altLang="en-US" sz="2000" b="1" dirty="0" smtClean="0">
                <a:solidFill>
                  <a:schemeClr val="tx2"/>
                </a:solidFill>
                <a:latin typeface="Microsoft YaHei" charset="-122"/>
                <a:ea typeface="Microsoft YaHei" charset="-122"/>
                <a:cs typeface="Microsoft YaHei" charset="-122"/>
              </a:rPr>
              <a:t>离开</a:t>
            </a:r>
            <a:endParaRPr kumimoji="1" lang="zh-CN" altLang="en-US" sz="2000" b="1" dirty="0">
              <a:solidFill>
                <a:schemeClr val="tx2"/>
              </a:solidFill>
              <a:latin typeface="Microsoft YaHei" charset="-122"/>
              <a:ea typeface="Microsoft YaHei" charset="-122"/>
              <a:cs typeface="Microsoft YaHei" charset="-122"/>
            </a:endParaRPr>
          </a:p>
        </p:txBody>
      </p:sp>
      <p:sp>
        <p:nvSpPr>
          <p:cNvPr id="17" name="矩形 16"/>
          <p:cNvSpPr/>
          <p:nvPr/>
        </p:nvSpPr>
        <p:spPr>
          <a:xfrm>
            <a:off x="2864526" y="3351237"/>
            <a:ext cx="3605414" cy="50610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smtClean="0">
                <a:latin typeface="Microsoft YaHei" charset="-122"/>
                <a:ea typeface="Microsoft YaHei" charset="-122"/>
                <a:cs typeface="Microsoft YaHei" charset="-122"/>
              </a:rPr>
              <a:t>航班引起客流变化</a:t>
            </a:r>
            <a:endParaRPr kumimoji="1" lang="zh-CN" altLang="en-US" sz="2000" b="1" dirty="0">
              <a:latin typeface="Microsoft YaHei" charset="-122"/>
              <a:ea typeface="Microsoft YaHei" charset="-122"/>
              <a:cs typeface="Microsoft YaHei" charset="-122"/>
            </a:endParaRPr>
          </a:p>
        </p:txBody>
      </p:sp>
      <p:sp>
        <p:nvSpPr>
          <p:cNvPr id="51" name="三角形 50"/>
          <p:cNvSpPr/>
          <p:nvPr/>
        </p:nvSpPr>
        <p:spPr>
          <a:xfrm rot="1971392" flipH="1">
            <a:off x="6161438" y="3193760"/>
            <a:ext cx="436717" cy="36860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16418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文本框 16"/>
</p:tagLst>
</file>

<file path=ppt/tags/tag10.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任意多边形 27"/>
</p:tagLst>
</file>

<file path=ppt/tags/tag11.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12.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13.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14.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15.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16.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17.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18.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19.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2.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文本框 17"/>
</p:tagLst>
</file>

<file path=ppt/tags/tag20.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21.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22.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23.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24.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25.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26.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27.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28.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29.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3.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任意多边形 5"/>
</p:tagLst>
</file>

<file path=ppt/tags/tag30.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31.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32.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33.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34.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35.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36.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37.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38.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39.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4.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任意多边形 21"/>
</p:tagLst>
</file>

<file path=ppt/tags/tag40.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41.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42.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43.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44.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45.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46.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47.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48.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49.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5.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任意多边形 27"/>
</p:tagLst>
</file>

<file path=ppt/tags/tag50.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51.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52.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53.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54.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55.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11"/>
</p:tagLst>
</file>

<file path=ppt/tags/tag56.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矩形 8"/>
</p:tagLst>
</file>

<file path=ppt/tags/tag57.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圆角矩形 4"/>
</p:tagLst>
</file>

<file path=ppt/tags/tag58.xml><?xml version="1.0" encoding="utf-8"?>
<p:tagLst xmlns:a="http://schemas.openxmlformats.org/drawingml/2006/main" xmlns:r="http://schemas.openxmlformats.org/officeDocument/2006/relationships" xmlns:p="http://schemas.openxmlformats.org/presentationml/2006/main">
  <p:tag name="MH" val="20161102193616"/>
  <p:tag name="MH_LIBRARY" val="GRAPHIC"/>
  <p:tag name="MH_ORDER" val="Oval 85"/>
</p:tagLst>
</file>

<file path=ppt/tags/tag59.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文本框 17"/>
</p:tagLst>
</file>

<file path=ppt/tags/tag6.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任意多边形 14"/>
</p:tagLst>
</file>

<file path=ppt/tags/tag7.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任意多边形 22"/>
</p:tagLst>
</file>

<file path=ppt/tags/tag8.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任意多边形 5"/>
</p:tagLst>
</file>

<file path=ppt/tags/tag9.xml><?xml version="1.0" encoding="utf-8"?>
<p:tagLst xmlns:a="http://schemas.openxmlformats.org/drawingml/2006/main" xmlns:r="http://schemas.openxmlformats.org/officeDocument/2006/relationships" xmlns:p="http://schemas.openxmlformats.org/presentationml/2006/main">
  <p:tag name="MH" val="20160920143252"/>
  <p:tag name="MH_LIBRARY" val="GRAPHIC"/>
  <p:tag name="MH_ORDER" val="任意多边形 2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3434</TotalTime>
  <Words>2204</Words>
  <Application>Microsoft Macintosh PowerPoint</Application>
  <PresentationFormat>宽屏</PresentationFormat>
  <Paragraphs>268</Paragraphs>
  <Slides>19</Slides>
  <Notes>19</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19</vt:i4>
      </vt:variant>
    </vt:vector>
  </HeadingPairs>
  <TitlesOfParts>
    <vt:vector size="35" baseType="lpstr">
      <vt:lpstr>Aharoni</vt:lpstr>
      <vt:lpstr>Arial Unicode MS</vt:lpstr>
      <vt:lpstr>Calibri</vt:lpstr>
      <vt:lpstr>Calibri Light</vt:lpstr>
      <vt:lpstr>DengXian</vt:lpstr>
      <vt:lpstr>Microsoft YaHei</vt:lpstr>
      <vt:lpstr>Microsoft YaHei Light</vt:lpstr>
      <vt:lpstr>Segoe UI</vt:lpstr>
      <vt:lpstr>Tahoma</vt:lpstr>
      <vt:lpstr>Times New Roman</vt:lpstr>
      <vt:lpstr>Wingdings</vt:lpstr>
      <vt:lpstr>宋体</vt:lpstr>
      <vt:lpstr>微软雅黑</vt:lpstr>
      <vt:lpstr>幼圆</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天渡</dc:creator>
  <cp:lastModifiedBy>Microsoft Office 用户</cp:lastModifiedBy>
  <cp:revision>458</cp:revision>
  <cp:lastPrinted>2016-12-12T08:41:25Z</cp:lastPrinted>
  <dcterms:created xsi:type="dcterms:W3CDTF">2016-11-30T02:45:16Z</dcterms:created>
  <dcterms:modified xsi:type="dcterms:W3CDTF">2016-12-12T16:37:15Z</dcterms:modified>
</cp:coreProperties>
</file>